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5" r:id="rId1"/>
  </p:sldMasterIdLst>
  <p:notesMasterIdLst>
    <p:notesMasterId r:id="rId22"/>
  </p:notesMasterIdLst>
  <p:sldIdLst>
    <p:sldId id="256" r:id="rId2"/>
    <p:sldId id="296" r:id="rId3"/>
    <p:sldId id="291" r:id="rId4"/>
    <p:sldId id="260" r:id="rId5"/>
    <p:sldId id="261" r:id="rId6"/>
    <p:sldId id="262" r:id="rId7"/>
    <p:sldId id="297" r:id="rId8"/>
    <p:sldId id="263" r:id="rId9"/>
    <p:sldId id="264" r:id="rId10"/>
    <p:sldId id="298" r:id="rId11"/>
    <p:sldId id="277" r:id="rId12"/>
    <p:sldId id="266" r:id="rId13"/>
    <p:sldId id="299" r:id="rId14"/>
    <p:sldId id="276" r:id="rId15"/>
    <p:sldId id="301" r:id="rId16"/>
    <p:sldId id="300" r:id="rId17"/>
    <p:sldId id="302" r:id="rId18"/>
    <p:sldId id="278" r:id="rId19"/>
    <p:sldId id="279" r:id="rId20"/>
    <p:sldId id="28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5166" autoAdjust="0"/>
  </p:normalViewPr>
  <p:slideViewPr>
    <p:cSldViewPr snapToGrid="0">
      <p:cViewPr varScale="1">
        <p:scale>
          <a:sx n="81" d="100"/>
          <a:sy n="81" d="100"/>
        </p:scale>
        <p:origin x="516" y="52"/>
      </p:cViewPr>
      <p:guideLst/>
    </p:cSldViewPr>
  </p:slideViewPr>
  <p:outlineViewPr>
    <p:cViewPr>
      <p:scale>
        <a:sx n="33" d="100"/>
        <a:sy n="33" d="100"/>
      </p:scale>
      <p:origin x="0" y="-15485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3180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esktop\2016%20Research\ITiCSE\ITiCSELiterature%20review%20summary%20tabl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910792400949902E-2"/>
          <c:y val="4.4208664898320101E-2"/>
          <c:w val="0.88826381077365302"/>
          <c:h val="0.512140674060304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'Data and graphs'!$T$1</c:f>
              <c:strCache>
                <c:ptCount val="1"/>
                <c:pt idx="0">
                  <c:v>US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'Data and graphs'!$S$2:$S$22</c:f>
              <c:strCache>
                <c:ptCount val="21"/>
                <c:pt idx="0">
                  <c:v>1 to 9</c:v>
                </c:pt>
                <c:pt idx="1">
                  <c:v>10 to 19</c:v>
                </c:pt>
                <c:pt idx="2">
                  <c:v>20 to 29</c:v>
                </c:pt>
                <c:pt idx="3">
                  <c:v>30 to 39</c:v>
                </c:pt>
                <c:pt idx="4">
                  <c:v>40 to 49</c:v>
                </c:pt>
                <c:pt idx="5">
                  <c:v>50 to 59</c:v>
                </c:pt>
                <c:pt idx="6">
                  <c:v>60 to 69</c:v>
                </c:pt>
                <c:pt idx="7">
                  <c:v>70 to 79</c:v>
                </c:pt>
                <c:pt idx="8">
                  <c:v>80 to 89</c:v>
                </c:pt>
                <c:pt idx="9">
                  <c:v>90 to 99</c:v>
                </c:pt>
                <c:pt idx="10">
                  <c:v>100 to 150</c:v>
                </c:pt>
                <c:pt idx="11">
                  <c:v>151 to 199</c:v>
                </c:pt>
                <c:pt idx="12">
                  <c:v>200 to 299</c:v>
                </c:pt>
                <c:pt idx="13">
                  <c:v>300 to 399</c:v>
                </c:pt>
                <c:pt idx="14">
                  <c:v>400 to 499</c:v>
                </c:pt>
                <c:pt idx="15">
                  <c:v>500 to 999</c:v>
                </c:pt>
                <c:pt idx="16">
                  <c:v>1000 to 1999</c:v>
                </c:pt>
                <c:pt idx="17">
                  <c:v>2000 to 3999</c:v>
                </c:pt>
                <c:pt idx="18">
                  <c:v>4000 to 4999</c:v>
                </c:pt>
                <c:pt idx="19">
                  <c:v>9000 to 9999</c:v>
                </c:pt>
                <c:pt idx="20">
                  <c:v>over 10000</c:v>
                </c:pt>
              </c:strCache>
            </c:strRef>
          </c:cat>
          <c:val>
            <c:numRef>
              <c:f>'Data and graphs'!$T$2:$T$22</c:f>
              <c:numCache>
                <c:formatCode>General</c:formatCode>
                <c:ptCount val="21"/>
                <c:pt idx="0">
                  <c:v>3</c:v>
                </c:pt>
                <c:pt idx="1">
                  <c:v>9</c:v>
                </c:pt>
                <c:pt idx="2">
                  <c:v>9</c:v>
                </c:pt>
                <c:pt idx="3">
                  <c:v>5</c:v>
                </c:pt>
                <c:pt idx="4">
                  <c:v>4</c:v>
                </c:pt>
                <c:pt idx="5">
                  <c:v>6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</c:numCache>
            </c:numRef>
          </c:val>
        </c:ser>
        <c:ser>
          <c:idx val="1"/>
          <c:order val="1"/>
          <c:tx>
            <c:strRef>
              <c:f>'Data and graphs'!$U$1</c:f>
              <c:strCache>
                <c:ptCount val="1"/>
                <c:pt idx="0">
                  <c:v>Non-US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'Data and graphs'!$S$2:$S$22</c:f>
              <c:strCache>
                <c:ptCount val="21"/>
                <c:pt idx="0">
                  <c:v>1 to 9</c:v>
                </c:pt>
                <c:pt idx="1">
                  <c:v>10 to 19</c:v>
                </c:pt>
                <c:pt idx="2">
                  <c:v>20 to 29</c:v>
                </c:pt>
                <c:pt idx="3">
                  <c:v>30 to 39</c:v>
                </c:pt>
                <c:pt idx="4">
                  <c:v>40 to 49</c:v>
                </c:pt>
                <c:pt idx="5">
                  <c:v>50 to 59</c:v>
                </c:pt>
                <c:pt idx="6">
                  <c:v>60 to 69</c:v>
                </c:pt>
                <c:pt idx="7">
                  <c:v>70 to 79</c:v>
                </c:pt>
                <c:pt idx="8">
                  <c:v>80 to 89</c:v>
                </c:pt>
                <c:pt idx="9">
                  <c:v>90 to 99</c:v>
                </c:pt>
                <c:pt idx="10">
                  <c:v>100 to 150</c:v>
                </c:pt>
                <c:pt idx="11">
                  <c:v>151 to 199</c:v>
                </c:pt>
                <c:pt idx="12">
                  <c:v>200 to 299</c:v>
                </c:pt>
                <c:pt idx="13">
                  <c:v>300 to 399</c:v>
                </c:pt>
                <c:pt idx="14">
                  <c:v>400 to 499</c:v>
                </c:pt>
                <c:pt idx="15">
                  <c:v>500 to 999</c:v>
                </c:pt>
                <c:pt idx="16">
                  <c:v>1000 to 1999</c:v>
                </c:pt>
                <c:pt idx="17">
                  <c:v>2000 to 3999</c:v>
                </c:pt>
                <c:pt idx="18">
                  <c:v>4000 to 4999</c:v>
                </c:pt>
                <c:pt idx="19">
                  <c:v>9000 to 9999</c:v>
                </c:pt>
                <c:pt idx="20">
                  <c:v>over 10000</c:v>
                </c:pt>
              </c:strCache>
            </c:strRef>
          </c:cat>
          <c:val>
            <c:numRef>
              <c:f>'Data and graphs'!$U$2:$U$22</c:f>
              <c:numCache>
                <c:formatCode>General</c:formatCode>
                <c:ptCount val="21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</c:numCache>
            </c:numRef>
          </c:val>
        </c:ser>
        <c:ser>
          <c:idx val="2"/>
          <c:order val="2"/>
          <c:tx>
            <c:strRef>
              <c:f>'Data and graphs'!$V$1</c:f>
              <c:strCache>
                <c:ptCount val="1"/>
                <c:pt idx="0">
                  <c:v>Total</c:v>
                </c:pt>
              </c:strCache>
            </c:strRef>
          </c:tx>
          <c:spPr>
            <a:pattFill prst="narHorz">
              <a:fgClr>
                <a:schemeClr val="accent3"/>
              </a:fgClr>
              <a:bgClr>
                <a:schemeClr val="accent3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3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'Data and graphs'!$S$2:$S$22</c:f>
              <c:strCache>
                <c:ptCount val="21"/>
                <c:pt idx="0">
                  <c:v>1 to 9</c:v>
                </c:pt>
                <c:pt idx="1">
                  <c:v>10 to 19</c:v>
                </c:pt>
                <c:pt idx="2">
                  <c:v>20 to 29</c:v>
                </c:pt>
                <c:pt idx="3">
                  <c:v>30 to 39</c:v>
                </c:pt>
                <c:pt idx="4">
                  <c:v>40 to 49</c:v>
                </c:pt>
                <c:pt idx="5">
                  <c:v>50 to 59</c:v>
                </c:pt>
                <c:pt idx="6">
                  <c:v>60 to 69</c:v>
                </c:pt>
                <c:pt idx="7">
                  <c:v>70 to 79</c:v>
                </c:pt>
                <c:pt idx="8">
                  <c:v>80 to 89</c:v>
                </c:pt>
                <c:pt idx="9">
                  <c:v>90 to 99</c:v>
                </c:pt>
                <c:pt idx="10">
                  <c:v>100 to 150</c:v>
                </c:pt>
                <c:pt idx="11">
                  <c:v>151 to 199</c:v>
                </c:pt>
                <c:pt idx="12">
                  <c:v>200 to 299</c:v>
                </c:pt>
                <c:pt idx="13">
                  <c:v>300 to 399</c:v>
                </c:pt>
                <c:pt idx="14">
                  <c:v>400 to 499</c:v>
                </c:pt>
                <c:pt idx="15">
                  <c:v>500 to 999</c:v>
                </c:pt>
                <c:pt idx="16">
                  <c:v>1000 to 1999</c:v>
                </c:pt>
                <c:pt idx="17">
                  <c:v>2000 to 3999</c:v>
                </c:pt>
                <c:pt idx="18">
                  <c:v>4000 to 4999</c:v>
                </c:pt>
                <c:pt idx="19">
                  <c:v>9000 to 9999</c:v>
                </c:pt>
                <c:pt idx="20">
                  <c:v>over 10000</c:v>
                </c:pt>
              </c:strCache>
            </c:strRef>
          </c:cat>
          <c:val>
            <c:numRef>
              <c:f>'Data and graphs'!$V$2:$V$22</c:f>
              <c:numCache>
                <c:formatCode>General</c:formatCode>
                <c:ptCount val="21"/>
                <c:pt idx="0">
                  <c:v>6</c:v>
                </c:pt>
                <c:pt idx="1">
                  <c:v>11</c:v>
                </c:pt>
                <c:pt idx="2">
                  <c:v>11</c:v>
                </c:pt>
                <c:pt idx="3">
                  <c:v>6</c:v>
                </c:pt>
                <c:pt idx="4">
                  <c:v>7</c:v>
                </c:pt>
                <c:pt idx="5">
                  <c:v>7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4</c:v>
                </c:pt>
                <c:pt idx="11">
                  <c:v>5</c:v>
                </c:pt>
                <c:pt idx="12">
                  <c:v>5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304262880"/>
        <c:axId val="304260528"/>
      </c:barChart>
      <c:catAx>
        <c:axId val="3042628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 of Participants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60528"/>
        <c:crosses val="autoZero"/>
        <c:auto val="1"/>
        <c:lblAlgn val="ctr"/>
        <c:lblOffset val="100"/>
        <c:noMultiLvlLbl val="0"/>
      </c:catAx>
      <c:valAx>
        <c:axId val="304260528"/>
        <c:scaling>
          <c:orientation val="minMax"/>
          <c:max val="1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 of Studies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6288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9FA4A-E79C-429F-9FD8-5EE2DFCE1AB7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397026-9E80-47F2-BB5B-303BDD648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40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97026-9E80-47F2-BB5B-303BDD648FF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968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dirty="0" smtClean="0"/>
              <a:t>Incentivizing faculty to engage in longitudinal research with outreach.  Other sciences have recognized the value of outreach by involved faculty [23]. If this is not valued by the academy, then it makes sense that faculty seeking to advance their career would wisely choose to pursue research that yields a more immediate return on investment for the tenure and promotion process.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97026-9E80-47F2-BB5B-303BDD648FF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559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739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296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62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9333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3240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855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19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9826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9334D819-9F07-4261-B09B-9E467E5D9002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939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27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777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3872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4471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078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3/8/2017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997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9056" y="105806"/>
            <a:ext cx="11682441" cy="4394988"/>
          </a:xfrm>
        </p:spPr>
        <p:txBody>
          <a:bodyPr anchor="t"/>
          <a:lstStyle/>
          <a:p>
            <a:pPr algn="ctr"/>
            <a:r>
              <a:rPr lang="en-US" sz="6000" dirty="0"/>
              <a:t>Pre-College Computing Outreach Research:</a:t>
            </a:r>
            <a:br>
              <a:rPr lang="en-US" sz="6000" dirty="0"/>
            </a:br>
            <a:r>
              <a:rPr lang="en-US" sz="6000" dirty="0"/>
              <a:t>Towards Improving the Practice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45712" y="4862622"/>
            <a:ext cx="8584018" cy="1995377"/>
          </a:xfrm>
          <a:ln>
            <a:noFill/>
          </a:ln>
        </p:spPr>
        <p:txBody>
          <a:bodyPr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Adrienne Decker, Rochester Institute of Technology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Adrienne.Decker@rit.edu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endParaRPr lang="en-US" sz="1050" dirty="0" smtClean="0"/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Monica M. McGill, Bradley University (Knox College, Fall 2017)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mtClean="0"/>
              <a:t>mmcgill@bradley.edu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3416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this day… give or take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975837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Literature Review of Pre-College Computing Activities [SIGCSE 2016 Paper]</a:t>
            </a:r>
          </a:p>
          <a:p>
            <a:pPr lvl="1"/>
            <a:r>
              <a:rPr lang="en-US" dirty="0" smtClean="0"/>
              <a:t>Years 2009-2015</a:t>
            </a:r>
          </a:p>
          <a:p>
            <a:pPr lvl="1"/>
            <a:r>
              <a:rPr lang="en-US" dirty="0" smtClean="0"/>
              <a:t>6 venues (SIGCSE, </a:t>
            </a:r>
            <a:r>
              <a:rPr lang="en-US" dirty="0" err="1" smtClean="0"/>
              <a:t>ITiCSE</a:t>
            </a:r>
            <a:r>
              <a:rPr lang="en-US" dirty="0" smtClean="0"/>
              <a:t>, ICER, TOCE, CS Ed Journal, FIE)</a:t>
            </a:r>
          </a:p>
          <a:p>
            <a:pPr lvl="1"/>
            <a:r>
              <a:rPr lang="en-US" dirty="0" smtClean="0"/>
              <a:t>3949 papers inspected for relevance; 80 papers given in-depth analysis</a:t>
            </a:r>
          </a:p>
          <a:p>
            <a:r>
              <a:rPr lang="en-US" dirty="0" smtClean="0"/>
              <a:t>Findings</a:t>
            </a:r>
          </a:p>
          <a:p>
            <a:pPr lvl="1"/>
            <a:r>
              <a:rPr lang="en-US" dirty="0" smtClean="0"/>
              <a:t>Mainly US interventions</a:t>
            </a:r>
          </a:p>
          <a:p>
            <a:pPr lvl="1"/>
            <a:r>
              <a:rPr lang="en-US" dirty="0" smtClean="0"/>
              <a:t>Wide range of ages covered by interventions</a:t>
            </a:r>
          </a:p>
          <a:p>
            <a:pPr lvl="1"/>
            <a:r>
              <a:rPr lang="en-US" dirty="0" smtClean="0"/>
              <a:t>Many focused on increasing diversity</a:t>
            </a:r>
          </a:p>
          <a:p>
            <a:pPr lvl="1"/>
            <a:r>
              <a:rPr lang="en-US" dirty="0" smtClean="0"/>
              <a:t>Very few (7) longitudinal studies</a:t>
            </a:r>
          </a:p>
          <a:p>
            <a:pPr lvl="1"/>
            <a:r>
              <a:rPr lang="en-US" dirty="0" smtClean="0"/>
              <a:t>Many missing key pieces of data in the reporting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3575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en-US" sz="2400" dirty="0" smtClean="0"/>
              <a:t>Another Systematic Literature Review</a:t>
            </a:r>
          </a:p>
          <a:p>
            <a:pPr lvl="1"/>
            <a:r>
              <a:rPr lang="en-US" sz="2200" dirty="0" smtClean="0"/>
              <a:t>Expanded Corpus of Venues</a:t>
            </a:r>
          </a:p>
          <a:p>
            <a:r>
              <a:rPr lang="en-US" sz="2400" dirty="0" smtClean="0"/>
              <a:t>Discussion of our results</a:t>
            </a:r>
          </a:p>
          <a:p>
            <a:r>
              <a:rPr lang="en-US" sz="2400" dirty="0" smtClean="0"/>
              <a:t>Recommendations for the community based on our findings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5464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Systematic Literature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497827"/>
          </a:xfrm>
        </p:spPr>
        <p:txBody>
          <a:bodyPr>
            <a:normAutofit/>
          </a:bodyPr>
          <a:lstStyle/>
          <a:p>
            <a:r>
              <a:rPr lang="en-US" sz="2400" dirty="0"/>
              <a:t>Khan, Kunz, </a:t>
            </a:r>
            <a:r>
              <a:rPr lang="en-US" sz="2400" dirty="0" err="1"/>
              <a:t>Kleijnen</a:t>
            </a:r>
            <a:r>
              <a:rPr lang="en-US" sz="2400" dirty="0"/>
              <a:t>, and </a:t>
            </a:r>
            <a:r>
              <a:rPr lang="en-US" sz="2400" dirty="0" smtClean="0"/>
              <a:t>Antes (2003), </a:t>
            </a:r>
            <a:r>
              <a:rPr lang="en-US" sz="2400" dirty="0" err="1"/>
              <a:t>Petticrew</a:t>
            </a:r>
            <a:r>
              <a:rPr lang="en-US" sz="2400" dirty="0"/>
              <a:t> and Roberts </a:t>
            </a:r>
            <a:r>
              <a:rPr lang="en-US" sz="2400" dirty="0" smtClean="0"/>
              <a:t>(2006)</a:t>
            </a:r>
          </a:p>
          <a:p>
            <a:r>
              <a:rPr lang="en-US" sz="3200" dirty="0" smtClean="0"/>
              <a:t>Five steps:</a:t>
            </a:r>
          </a:p>
          <a:p>
            <a:pPr lvl="1"/>
            <a:r>
              <a:rPr lang="en-US" sz="2800" dirty="0" smtClean="0"/>
              <a:t>Frame </a:t>
            </a:r>
            <a:r>
              <a:rPr lang="en-US" sz="2800" dirty="0"/>
              <a:t>the </a:t>
            </a:r>
            <a:r>
              <a:rPr lang="en-US" sz="2800" dirty="0" smtClean="0"/>
              <a:t>question		</a:t>
            </a:r>
          </a:p>
          <a:p>
            <a:pPr lvl="1"/>
            <a:r>
              <a:rPr lang="en-US" sz="2800" dirty="0"/>
              <a:t>I</a:t>
            </a:r>
            <a:r>
              <a:rPr lang="en-US" sz="2800" dirty="0" smtClean="0"/>
              <a:t>dentify </a:t>
            </a:r>
            <a:r>
              <a:rPr lang="en-US" sz="2800" dirty="0"/>
              <a:t>relevant </a:t>
            </a:r>
            <a:r>
              <a:rPr lang="en-US" sz="2800" dirty="0" smtClean="0"/>
              <a:t>work</a:t>
            </a:r>
          </a:p>
          <a:p>
            <a:pPr lvl="1"/>
            <a:r>
              <a:rPr lang="en-US" sz="2800" dirty="0" smtClean="0"/>
              <a:t>Assess </a:t>
            </a:r>
            <a:r>
              <a:rPr lang="en-US" sz="2800" dirty="0"/>
              <a:t>the quality of the </a:t>
            </a:r>
            <a:r>
              <a:rPr lang="en-US" sz="2800" dirty="0" smtClean="0"/>
              <a:t>studies</a:t>
            </a:r>
          </a:p>
          <a:p>
            <a:pPr lvl="1"/>
            <a:r>
              <a:rPr lang="en-US" sz="2800" dirty="0"/>
              <a:t>S</a:t>
            </a:r>
            <a:r>
              <a:rPr lang="en-US" sz="2800" dirty="0" smtClean="0"/>
              <a:t>ummarize </a:t>
            </a:r>
            <a:r>
              <a:rPr lang="en-US" sz="2800" dirty="0"/>
              <a:t>the </a:t>
            </a:r>
            <a:r>
              <a:rPr lang="en-US" sz="2800" dirty="0" smtClean="0"/>
              <a:t>evidence</a:t>
            </a:r>
          </a:p>
          <a:p>
            <a:pPr lvl="1"/>
            <a:r>
              <a:rPr lang="en-US" sz="2800" dirty="0"/>
              <a:t>I</a:t>
            </a:r>
            <a:r>
              <a:rPr lang="en-US" sz="2800" dirty="0" smtClean="0"/>
              <a:t>nterpret </a:t>
            </a:r>
            <a:r>
              <a:rPr lang="en-US" sz="2800" dirty="0"/>
              <a:t>the findings</a:t>
            </a:r>
          </a:p>
        </p:txBody>
      </p:sp>
    </p:spTree>
    <p:extLst>
      <p:ext uri="{BB962C8B-B14F-4D97-AF65-F5344CB8AC3E}">
        <p14:creationId xmlns:p14="http://schemas.microsoft.com/office/powerpoint/2010/main" val="172654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 Frame the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90570"/>
          </a:xfrm>
        </p:spPr>
        <p:txBody>
          <a:bodyPr>
            <a:normAutofit/>
          </a:bodyPr>
          <a:lstStyle/>
          <a:p>
            <a:r>
              <a:rPr lang="en-US" sz="2400" b="1" i="1" dirty="0"/>
              <a:t>“What are </a:t>
            </a:r>
            <a:r>
              <a:rPr lang="en-US" sz="2400" b="1" i="1" dirty="0" smtClean="0"/>
              <a:t>the similarities and differences </a:t>
            </a:r>
            <a:r>
              <a:rPr lang="en-US" sz="2400" b="1" i="1" dirty="0"/>
              <a:t>in </a:t>
            </a:r>
            <a:r>
              <a:rPr lang="en-US" sz="2400" b="1" i="1" dirty="0" smtClean="0"/>
              <a:t>the reported </a:t>
            </a:r>
            <a:r>
              <a:rPr lang="en-US" sz="2400" b="1" i="1" dirty="0"/>
              <a:t>results </a:t>
            </a:r>
            <a:r>
              <a:rPr lang="en-US" sz="2400" b="1" i="1" dirty="0" smtClean="0"/>
              <a:t>in formal</a:t>
            </a:r>
            <a:r>
              <a:rPr lang="en-US" sz="2400" b="1" i="1" dirty="0"/>
              <a:t>, </a:t>
            </a:r>
            <a:r>
              <a:rPr lang="en-US" sz="2400" b="1" i="1" dirty="0" smtClean="0"/>
              <a:t>peer-reviewed research that </a:t>
            </a:r>
            <a:r>
              <a:rPr lang="en-US" sz="2400" b="1" i="1" dirty="0"/>
              <a:t>has </a:t>
            </a:r>
            <a:r>
              <a:rPr lang="en-US" sz="2400" b="1" i="1" dirty="0" smtClean="0"/>
              <a:t>been conducted on computing outreach activities across different countries/regions</a:t>
            </a:r>
            <a:r>
              <a:rPr lang="en-US" sz="2400" b="1" i="1" dirty="0" smtClean="0"/>
              <a:t>?”</a:t>
            </a:r>
            <a:endParaRPr lang="en-US" sz="2400" b="1" i="1" dirty="0"/>
          </a:p>
          <a:p>
            <a:r>
              <a:rPr lang="en-US" sz="2400" dirty="0" smtClean="0"/>
              <a:t>Overarching characteristics:</a:t>
            </a:r>
            <a:endParaRPr lang="en-US" sz="2400" dirty="0"/>
          </a:p>
          <a:p>
            <a:pPr lvl="1"/>
            <a:r>
              <a:rPr lang="en-US" sz="2000" dirty="0"/>
              <a:t>Populations Studied—Students enrolled in computing outreach programs as defined by the researchers</a:t>
            </a:r>
          </a:p>
          <a:p>
            <a:pPr lvl="1"/>
            <a:r>
              <a:rPr lang="en-US" sz="2000" dirty="0"/>
              <a:t>Interventions—Programs that exposed students to computing concepts</a:t>
            </a:r>
          </a:p>
          <a:p>
            <a:pPr lvl="1"/>
            <a:r>
              <a:rPr lang="en-US" sz="2000" dirty="0"/>
              <a:t>Study designs—Quantitative, qualitative, or mixed methods studies</a:t>
            </a:r>
          </a:p>
          <a:p>
            <a:pPr lvl="1"/>
            <a:r>
              <a:rPr lang="en-US" sz="2000" dirty="0"/>
              <a:t>Outcomes—Effects of the program on participants’ behaviors, attitudes, skills, knowledge, or dispositions</a:t>
            </a:r>
          </a:p>
        </p:txBody>
      </p:sp>
    </p:spTree>
    <p:extLst>
      <p:ext uri="{BB962C8B-B14F-4D97-AF65-F5344CB8AC3E}">
        <p14:creationId xmlns:p14="http://schemas.microsoft.com/office/powerpoint/2010/main" val="383994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Identify Relevant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90570"/>
          </a:xfrm>
        </p:spPr>
        <p:txBody>
          <a:bodyPr anchor="t">
            <a:normAutofit/>
          </a:bodyPr>
          <a:lstStyle/>
          <a:p>
            <a:pPr lvl="0"/>
            <a:r>
              <a:rPr lang="en-US" sz="2400" dirty="0" smtClean="0"/>
              <a:t>Years: 2009 to 2015 [The original six]</a:t>
            </a:r>
          </a:p>
          <a:p>
            <a:pPr lvl="1"/>
            <a:r>
              <a:rPr lang="en-US" sz="2000" dirty="0" smtClean="0"/>
              <a:t>SIGCSE </a:t>
            </a:r>
            <a:r>
              <a:rPr lang="en-US" sz="2000" dirty="0"/>
              <a:t>Technical Symposium on Computer Science Education (SIGCSE)</a:t>
            </a:r>
          </a:p>
          <a:p>
            <a:pPr lvl="1"/>
            <a:r>
              <a:rPr lang="en-US" sz="2000" dirty="0"/>
              <a:t>Frontiers in Education (FIE</a:t>
            </a:r>
            <a:r>
              <a:rPr lang="en-US" sz="2000" dirty="0" smtClean="0"/>
              <a:t>)    </a:t>
            </a:r>
            <a:r>
              <a:rPr lang="en-US" sz="1400" dirty="0" smtClean="0"/>
              <a:t>[*** 2015 Proceedings now added ***]</a:t>
            </a:r>
            <a:endParaRPr lang="en-US" sz="2000" dirty="0"/>
          </a:p>
          <a:p>
            <a:pPr lvl="1"/>
            <a:r>
              <a:rPr lang="en-US" sz="2000" dirty="0"/>
              <a:t>Innovation and Technology in Computer Science Education (</a:t>
            </a:r>
            <a:r>
              <a:rPr lang="en-US" sz="2000" dirty="0" err="1"/>
              <a:t>ITiCSE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International Computing Education Research Workshop (ICER)</a:t>
            </a:r>
          </a:p>
          <a:p>
            <a:pPr lvl="1"/>
            <a:r>
              <a:rPr lang="en-US" sz="2000" dirty="0"/>
              <a:t>Taylor &amp; Francis’ Computer Science Education (CSE)</a:t>
            </a:r>
          </a:p>
          <a:p>
            <a:pPr lvl="1"/>
            <a:r>
              <a:rPr lang="en-US" sz="2000" dirty="0"/>
              <a:t>Transactions on Computing Education (</a:t>
            </a:r>
            <a:r>
              <a:rPr lang="en-US" sz="2000" dirty="0" smtClean="0"/>
              <a:t>TOCE)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</a:t>
            </a:r>
            <a:r>
              <a:rPr lang="en-US" dirty="0" smtClean="0"/>
              <a:t>Additional Venues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50233"/>
          </a:xfrm>
        </p:spPr>
        <p:txBody>
          <a:bodyPr>
            <a:normAutofit/>
          </a:bodyPr>
          <a:lstStyle/>
          <a:p>
            <a:r>
              <a:rPr lang="en-US" dirty="0" err="1" smtClean="0"/>
              <a:t>Australaisan</a:t>
            </a:r>
            <a:r>
              <a:rPr lang="en-US" dirty="0" smtClean="0"/>
              <a:t> </a:t>
            </a:r>
            <a:r>
              <a:rPr lang="en-US" dirty="0"/>
              <a:t>Journal of Information Sciences (AJIS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/>
              <a:t>Australian Computers in Education Conference (ACEC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/>
              <a:t>Australian Journal of Education (</a:t>
            </a:r>
            <a:r>
              <a:rPr lang="en-US" dirty="0" smtClean="0"/>
              <a:t>AJE)</a:t>
            </a:r>
          </a:p>
          <a:p>
            <a:r>
              <a:rPr lang="en-US" dirty="0" smtClean="0"/>
              <a:t>IEEE </a:t>
            </a:r>
            <a:r>
              <a:rPr lang="en-US" dirty="0"/>
              <a:t>Global </a:t>
            </a:r>
            <a:r>
              <a:rPr lang="en-US" dirty="0" smtClean="0"/>
              <a:t>Engineering Education </a:t>
            </a:r>
            <a:r>
              <a:rPr lang="en-US" dirty="0"/>
              <a:t>Conference [only 2010-2015] (</a:t>
            </a:r>
            <a:r>
              <a:rPr lang="en-US" dirty="0" smtClean="0"/>
              <a:t>EDUCON)</a:t>
            </a:r>
          </a:p>
          <a:p>
            <a:r>
              <a:rPr lang="en-US" dirty="0" smtClean="0"/>
              <a:t>IEEE</a:t>
            </a:r>
            <a:r>
              <a:rPr lang="en-US" dirty="0"/>
              <a:t> </a:t>
            </a:r>
            <a:r>
              <a:rPr lang="en-US" dirty="0" smtClean="0"/>
              <a:t>Transactions </a:t>
            </a:r>
            <a:r>
              <a:rPr lang="en-US" dirty="0"/>
              <a:t>on Education (</a:t>
            </a:r>
            <a:r>
              <a:rPr lang="en-US" dirty="0" err="1" smtClean="0"/>
              <a:t>ToE</a:t>
            </a:r>
            <a:r>
              <a:rPr lang="en-US" dirty="0" smtClean="0"/>
              <a:t>)</a:t>
            </a:r>
          </a:p>
          <a:p>
            <a:r>
              <a:rPr lang="en-US" dirty="0" smtClean="0"/>
              <a:t>Information </a:t>
            </a:r>
            <a:r>
              <a:rPr lang="en-US" dirty="0"/>
              <a:t>Systems </a:t>
            </a:r>
            <a:r>
              <a:rPr lang="en-US" dirty="0" smtClean="0"/>
              <a:t>Journal (ISJ)</a:t>
            </a:r>
          </a:p>
          <a:p>
            <a:r>
              <a:rPr lang="en-US" dirty="0" smtClean="0"/>
              <a:t>Journal </a:t>
            </a:r>
            <a:r>
              <a:rPr lang="en-US" dirty="0"/>
              <a:t>of Research and Practice in Information </a:t>
            </a:r>
            <a:r>
              <a:rPr lang="en-US" dirty="0" smtClean="0"/>
              <a:t>Technology (JRPIT)</a:t>
            </a:r>
          </a:p>
          <a:p>
            <a:r>
              <a:rPr lang="en-US" dirty="0" smtClean="0"/>
              <a:t>Journal </a:t>
            </a:r>
            <a:r>
              <a:rPr lang="en-US" dirty="0"/>
              <a:t>of Educational Computing Research (</a:t>
            </a:r>
            <a:r>
              <a:rPr lang="en-US" dirty="0" smtClean="0"/>
              <a:t>JECR)</a:t>
            </a:r>
          </a:p>
          <a:p>
            <a:r>
              <a:rPr lang="en-US" dirty="0" err="1" smtClean="0"/>
              <a:t>Koli</a:t>
            </a:r>
            <a:r>
              <a:rPr lang="en-US" dirty="0" smtClean="0"/>
              <a:t> </a:t>
            </a:r>
            <a:r>
              <a:rPr lang="en-US" dirty="0"/>
              <a:t>Calling (</a:t>
            </a:r>
            <a:r>
              <a:rPr lang="en-US" dirty="0" err="1" smtClean="0"/>
              <a:t>Koli</a:t>
            </a:r>
            <a:r>
              <a:rPr lang="en-US" dirty="0" smtClean="0"/>
              <a:t>)</a:t>
            </a:r>
          </a:p>
          <a:p>
            <a:r>
              <a:rPr lang="en-US" dirty="0" smtClean="0"/>
              <a:t>Workshop </a:t>
            </a:r>
            <a:r>
              <a:rPr lang="en-US" dirty="0"/>
              <a:t>in Primary and Secondary </a:t>
            </a:r>
            <a:r>
              <a:rPr lang="en-US" dirty="0" smtClean="0"/>
              <a:t>Computing Education </a:t>
            </a:r>
            <a:r>
              <a:rPr lang="en-US" dirty="0"/>
              <a:t>[only 2012-2015] (</a:t>
            </a:r>
            <a:r>
              <a:rPr lang="en-US" dirty="0" err="1"/>
              <a:t>WiPSCE</a:t>
            </a:r>
            <a:r>
              <a:rPr lang="en-US" dirty="0"/>
              <a:t>)]</a:t>
            </a:r>
          </a:p>
        </p:txBody>
      </p:sp>
    </p:spTree>
    <p:extLst>
      <p:ext uri="{BB962C8B-B14F-4D97-AF65-F5344CB8AC3E}">
        <p14:creationId xmlns:p14="http://schemas.microsoft.com/office/powerpoint/2010/main" val="320198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Identify Relevant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96227"/>
          </a:xfrm>
        </p:spPr>
        <p:txBody>
          <a:bodyPr anchor="t">
            <a:normAutofit/>
          </a:bodyPr>
          <a:lstStyle/>
          <a:p>
            <a:r>
              <a:rPr lang="en-US" sz="2800" b="1" dirty="0"/>
              <a:t>3,949</a:t>
            </a:r>
            <a:r>
              <a:rPr lang="en-US" sz="2400" dirty="0"/>
              <a:t> </a:t>
            </a:r>
            <a:r>
              <a:rPr lang="en-US" sz="2400" dirty="0" smtClean="0"/>
              <a:t>(original) + </a:t>
            </a:r>
            <a:r>
              <a:rPr lang="en-US" sz="2400" b="1" dirty="0" smtClean="0"/>
              <a:t>3,316</a:t>
            </a:r>
            <a:r>
              <a:rPr lang="en-US" sz="2400" dirty="0" smtClean="0"/>
              <a:t> (new) = </a:t>
            </a:r>
            <a:r>
              <a:rPr lang="en-US" sz="2400" b="1" dirty="0" smtClean="0"/>
              <a:t>7,265</a:t>
            </a:r>
            <a:r>
              <a:rPr lang="en-US" sz="2400" dirty="0" smtClean="0"/>
              <a:t> candidate </a:t>
            </a:r>
            <a:r>
              <a:rPr lang="en-US" sz="2400" dirty="0"/>
              <a:t>articles to be reviewed for relevance</a:t>
            </a:r>
          </a:p>
          <a:p>
            <a:r>
              <a:rPr lang="en-US" sz="2400" dirty="0" smtClean="0"/>
              <a:t>Keywords/Concepts</a:t>
            </a:r>
          </a:p>
          <a:p>
            <a:pPr lvl="1"/>
            <a:r>
              <a:rPr lang="en-US" sz="2200" dirty="0" smtClean="0"/>
              <a:t>K-12, outreach, computer/computing club, elementary school, high school, secondary school, after school clubs, primary school, or summer camp</a:t>
            </a:r>
          </a:p>
          <a:p>
            <a:r>
              <a:rPr lang="en-US" sz="2800" b="1" dirty="0" smtClean="0"/>
              <a:t>36</a:t>
            </a:r>
            <a:r>
              <a:rPr lang="en-US" sz="2400" dirty="0" smtClean="0"/>
              <a:t> new articles (from new set) to </a:t>
            </a:r>
            <a:r>
              <a:rPr lang="en-US" sz="2400" dirty="0"/>
              <a:t>undergo a more thorough </a:t>
            </a:r>
            <a:r>
              <a:rPr lang="en-US" sz="2400" dirty="0" smtClean="0"/>
              <a:t>review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33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Step 3: Assess the Quality of the Studies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276294"/>
              </p:ext>
            </p:extLst>
          </p:nvPr>
        </p:nvGraphicFramePr>
        <p:xfrm>
          <a:off x="5239658" y="638627"/>
          <a:ext cx="6103256" cy="53122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1886"/>
                <a:gridCol w="4481370"/>
              </a:tblGrid>
              <a:tr h="58186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effectLst/>
                        </a:rPr>
                        <a:t>Characteristic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effectLst/>
                        </a:rPr>
                        <a:t>Collection points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/>
                </a:tc>
              </a:tr>
              <a:tr h="1217610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Populations Studied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285750" marR="0" indent="-28575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Participant characteristics (age and/or grade in school, gender, ethnicity, location</a:t>
                      </a:r>
                      <a:r>
                        <a:rPr lang="en-US" sz="1800" dirty="0" smtClean="0">
                          <a:effectLst/>
                        </a:rPr>
                        <a:t>)</a:t>
                      </a:r>
                    </a:p>
                    <a:p>
                      <a:pPr marL="285750" marR="0" indent="-28575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effectLst/>
                        </a:rPr>
                        <a:t>Number </a:t>
                      </a:r>
                      <a:r>
                        <a:rPr lang="en-US" sz="1800" dirty="0">
                          <a:effectLst/>
                        </a:rPr>
                        <a:t>of participants in study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/>
                </a:tc>
              </a:tr>
              <a:tr h="581867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Interventions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285750" marR="0" indent="-28575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Goals and facets of the program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/>
                </a:tc>
              </a:tr>
              <a:tr h="2489096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Study Designs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285750" marR="0" indent="-28575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Research </a:t>
                      </a:r>
                      <a:r>
                        <a:rPr lang="en-US" sz="1800" dirty="0" smtClean="0">
                          <a:effectLst/>
                        </a:rPr>
                        <a:t>question</a:t>
                      </a:r>
                    </a:p>
                    <a:p>
                      <a:pPr marL="285750" marR="0" indent="-28575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effectLst/>
                        </a:rPr>
                        <a:t>Quantitative</a:t>
                      </a:r>
                      <a:r>
                        <a:rPr lang="en-US" sz="1800" dirty="0">
                          <a:effectLst/>
                        </a:rPr>
                        <a:t>, Qualitative, Mixed Methods, or </a:t>
                      </a:r>
                      <a:r>
                        <a:rPr lang="en-US" sz="1800" dirty="0" smtClean="0">
                          <a:effectLst/>
                        </a:rPr>
                        <a:t>Other</a:t>
                      </a:r>
                    </a:p>
                    <a:p>
                      <a:pPr marL="285750" marR="0" indent="-28575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effectLst/>
                        </a:rPr>
                        <a:t>Longitudinal</a:t>
                      </a:r>
                      <a:r>
                        <a:rPr lang="en-US" sz="1800" dirty="0">
                          <a:effectLst/>
                        </a:rPr>
                        <a:t>, cross-sectional, experimental, quasi-experimental, etc</a:t>
                      </a:r>
                      <a:r>
                        <a:rPr lang="en-US" sz="1800" dirty="0" smtClean="0">
                          <a:effectLst/>
                        </a:rPr>
                        <a:t>.</a:t>
                      </a:r>
                    </a:p>
                    <a:p>
                      <a:pPr marL="285750" marR="0" indent="-28575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effectLst/>
                        </a:rPr>
                        <a:t>Type </a:t>
                      </a:r>
                      <a:r>
                        <a:rPr lang="en-US" sz="1800" dirty="0">
                          <a:effectLst/>
                        </a:rPr>
                        <a:t>of data collected (participants’ behaviors, attitudes, skills, knowledge, or dispositions)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/>
                </a:tc>
              </a:tr>
              <a:tr h="441789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Outcomes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285750" marR="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Results of the study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/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065894" y="2260738"/>
            <a:ext cx="3547533" cy="4350519"/>
          </a:xfrm>
        </p:spPr>
        <p:txBody>
          <a:bodyPr anchor="t">
            <a:no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 dirty="0" smtClean="0"/>
              <a:t>Read 36 new articles</a:t>
            </a:r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 dirty="0" smtClean="0"/>
              <a:t>18 removed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600" dirty="0" smtClean="0"/>
              <a:t>described </a:t>
            </a:r>
            <a:r>
              <a:rPr lang="en-US" sz="1600" dirty="0"/>
              <a:t>the </a:t>
            </a:r>
            <a:r>
              <a:rPr lang="en-US" sz="1600" dirty="0" smtClean="0"/>
              <a:t>activity/curriculum </a:t>
            </a:r>
            <a:r>
              <a:rPr lang="en-US" sz="1600" dirty="0"/>
              <a:t>in general </a:t>
            </a:r>
            <a:r>
              <a:rPr lang="en-US" sz="1600" dirty="0" smtClean="0"/>
              <a:t>terms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600" dirty="0" smtClean="0"/>
              <a:t>work </a:t>
            </a:r>
            <a:r>
              <a:rPr lang="en-US" sz="1600" dirty="0"/>
              <a:t>in progress papers that did not include any data or </a:t>
            </a:r>
            <a:r>
              <a:rPr lang="en-US" sz="1600" dirty="0" smtClean="0"/>
              <a:t>findings</a:t>
            </a:r>
            <a:r>
              <a:rPr lang="en-US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9903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86747545"/>
              </p:ext>
            </p:extLst>
          </p:nvPr>
        </p:nvGraphicFramePr>
        <p:xfrm>
          <a:off x="624109" y="703942"/>
          <a:ext cx="10909586" cy="5120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1674"/>
                <a:gridCol w="1071562"/>
                <a:gridCol w="1071562"/>
                <a:gridCol w="1071562"/>
                <a:gridCol w="1071562"/>
                <a:gridCol w="1071562"/>
                <a:gridCol w="1071562"/>
                <a:gridCol w="1285875"/>
                <a:gridCol w="1222665"/>
              </a:tblGrid>
              <a:tr h="512064">
                <a:tc rowSpan="2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 anchor="b"/>
                </a:tc>
                <a:tc gridSpan="7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Number of </a:t>
                      </a:r>
                      <a:r>
                        <a:rPr lang="en-US" sz="2400" dirty="0" smtClean="0">
                          <a:effectLst/>
                          <a:latin typeface="+mn-lt"/>
                        </a:rPr>
                        <a:t>new articles </a:t>
                      </a:r>
                      <a:r>
                        <a:rPr lang="en-US" sz="2400" dirty="0">
                          <a:effectLst/>
                          <a:latin typeface="+mn-lt"/>
                        </a:rPr>
                        <a:t>meeting criteria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</a:tr>
              <a:tr h="5120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</a:rPr>
                        <a:t>’09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</a:rPr>
                        <a:t>’10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</a:rPr>
                        <a:t>’11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</a:rPr>
                        <a:t>’12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</a:rPr>
                        <a:t>’13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</a:rPr>
                        <a:t>’14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</a:rPr>
                        <a:t>’15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Total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</a:tr>
              <a:tr h="512064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FIE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+mn-ea"/>
                        </a:rPr>
                        <a:t>5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</a:rPr>
                        <a:t>5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</a:tr>
              <a:tr h="512064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+mn-ea"/>
                        </a:rPr>
                        <a:t>AJIS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+mn-ea"/>
                        </a:rPr>
                        <a:t>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</a:tr>
              <a:tr h="512064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EDUCON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n/a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</a:tr>
              <a:tr h="512064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err="1" smtClean="0">
                          <a:effectLst/>
                          <a:latin typeface="+mn-lt"/>
                          <a:ea typeface="+mn-ea"/>
                        </a:rPr>
                        <a:t>ToE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</a:rPr>
                        <a:t>3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</a:tr>
              <a:tr h="512064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+mn-ea"/>
                        </a:rPr>
                        <a:t>ISJ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 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</a:rPr>
                        <a:t>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</a:tr>
              <a:tr h="512064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JECR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</a:tr>
              <a:tr h="512064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WiPCSE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n/a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n/a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n/a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</a:tr>
              <a:tr h="512064">
                <a:tc gridSpan="9"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*** No articles from ACEC,</a:t>
                      </a:r>
                      <a:r>
                        <a:rPr lang="en-US" sz="24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AJE, JRPIT, </a:t>
                      </a:r>
                      <a:r>
                        <a:rPr lang="en-US" sz="2400" baseline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Koli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 hMerge="1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 hMerge="1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 hMerge="1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 hMerge="1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 hMerge="1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 hMerge="1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 hMerge="1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  <a:tc hMerge="1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305" marR="2730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795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Summary of Evidence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6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9943" y="333829"/>
            <a:ext cx="8294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Where did the activities take place?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637716"/>
              </p:ext>
            </p:extLst>
          </p:nvPr>
        </p:nvGraphicFramePr>
        <p:xfrm>
          <a:off x="3157531" y="1289987"/>
          <a:ext cx="5232325" cy="489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9826"/>
                <a:gridCol w="267249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Countries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# of Interventions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Finland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Israel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Scotland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n-NO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Hong Kong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Ireland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Saudi Arabia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One intervention countries: Canada, England, Germany, Italy, Japan, Poland, Portugal, Qatar, South Africa, Switzerland, New Zealand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236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470649382"/>
              </p:ext>
            </p:extLst>
          </p:nvPr>
        </p:nvGraphicFramePr>
        <p:xfrm>
          <a:off x="240384" y="1197206"/>
          <a:ext cx="11543122" cy="4562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921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5: Interpret the Findings (Discussion)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555884"/>
          </a:xfrm>
        </p:spPr>
        <p:txBody>
          <a:bodyPr anchor="t">
            <a:normAutofit fontScale="92500" lnSpcReduction="10000"/>
          </a:bodyPr>
          <a:lstStyle/>
          <a:p>
            <a:r>
              <a:rPr lang="en-US" sz="2400" dirty="0" smtClean="0"/>
              <a:t>Lack of longitudinal </a:t>
            </a:r>
            <a:r>
              <a:rPr lang="en-US" sz="2400" dirty="0"/>
              <a:t>studies </a:t>
            </a:r>
            <a:r>
              <a:rPr lang="en-US" sz="2400" dirty="0" smtClean="0"/>
              <a:t>(</a:t>
            </a:r>
            <a:r>
              <a:rPr lang="en-US" sz="2400" dirty="0"/>
              <a:t>R</a:t>
            </a:r>
            <a:r>
              <a:rPr lang="en-US" sz="2400" dirty="0" smtClean="0"/>
              <a:t>eported </a:t>
            </a:r>
            <a:r>
              <a:rPr lang="en-US" sz="2400" dirty="0"/>
              <a:t>by </a:t>
            </a:r>
            <a:r>
              <a:rPr lang="en-US" sz="2400" dirty="0" smtClean="0"/>
              <a:t>only </a:t>
            </a:r>
            <a:r>
              <a:rPr lang="en-US" sz="2400" dirty="0"/>
              <a:t>9</a:t>
            </a:r>
            <a:r>
              <a:rPr lang="en-US" sz="2400" dirty="0" smtClean="0"/>
              <a:t> (9%) </a:t>
            </a:r>
            <a:r>
              <a:rPr lang="en-US" sz="2400" dirty="0"/>
              <a:t>of the </a:t>
            </a:r>
            <a:r>
              <a:rPr lang="en-US" sz="2400" dirty="0" smtClean="0"/>
              <a:t>studies – only 2 of those outside the US)</a:t>
            </a:r>
          </a:p>
          <a:p>
            <a:r>
              <a:rPr lang="en-US" sz="2400" dirty="0" smtClean="0"/>
              <a:t>Increasing gender diversity goal of 52% of studies, but only 37% of the non-US studies</a:t>
            </a:r>
          </a:p>
          <a:p>
            <a:r>
              <a:rPr lang="en-US" sz="2400" dirty="0" smtClean="0"/>
              <a:t>Measures </a:t>
            </a:r>
            <a:r>
              <a:rPr lang="en-US" sz="2400" dirty="0"/>
              <a:t>of effectiveness varied across </a:t>
            </a:r>
            <a:r>
              <a:rPr lang="en-US" sz="2400" dirty="0" smtClean="0"/>
              <a:t>studies</a:t>
            </a:r>
          </a:p>
          <a:p>
            <a:pPr lvl="1"/>
            <a:r>
              <a:rPr lang="en-US" sz="2200" dirty="0" smtClean="0"/>
              <a:t>Most popular: Potential </a:t>
            </a:r>
            <a:r>
              <a:rPr lang="en-US" sz="2400" dirty="0" smtClean="0"/>
              <a:t>further </a:t>
            </a:r>
            <a:r>
              <a:rPr lang="en-US" sz="2400" dirty="0"/>
              <a:t>study of computing, interest in computing careers, </a:t>
            </a:r>
            <a:r>
              <a:rPr lang="en-US" sz="2400" dirty="0" smtClean="0"/>
              <a:t>and participant </a:t>
            </a:r>
            <a:r>
              <a:rPr lang="en-US" sz="2400" dirty="0"/>
              <a:t>attitudes about </a:t>
            </a:r>
            <a:r>
              <a:rPr lang="en-US" sz="2400" dirty="0" smtClean="0"/>
              <a:t>computing</a:t>
            </a:r>
          </a:p>
          <a:p>
            <a:pPr lvl="1"/>
            <a:r>
              <a:rPr lang="en-US" sz="2400" dirty="0" smtClean="0"/>
              <a:t>23% of studies looked at knowledge of computing concepts (twice as likely to be looked at by US study)</a:t>
            </a:r>
          </a:p>
          <a:p>
            <a:pPr lvl="1"/>
            <a:r>
              <a:rPr lang="en-US" sz="2400" dirty="0" smtClean="0"/>
              <a:t>Participant enjoyment was 2.5 </a:t>
            </a:r>
            <a:r>
              <a:rPr lang="en-US" sz="2400" dirty="0" smtClean="0"/>
              <a:t>times </a:t>
            </a:r>
            <a:r>
              <a:rPr lang="en-US" sz="2400" dirty="0" smtClean="0"/>
              <a:t>more likely to be collected in non-US studies</a:t>
            </a:r>
            <a:endParaRPr lang="en-US" sz="24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5583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Lack of Longitudinal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Only 9 out of the 98 papers gave results from longitudinal studies</a:t>
            </a:r>
          </a:p>
          <a:p>
            <a:r>
              <a:rPr lang="en-US" dirty="0" err="1" smtClean="0"/>
              <a:t>Recollective</a:t>
            </a:r>
            <a:r>
              <a:rPr lang="en-US" dirty="0" smtClean="0"/>
              <a:t> studies</a:t>
            </a:r>
          </a:p>
          <a:p>
            <a:pPr lvl="1"/>
            <a:r>
              <a:rPr lang="en-US" dirty="0" smtClean="0"/>
              <a:t>McLachlan</a:t>
            </a:r>
            <a:r>
              <a:rPr lang="en-US" dirty="0"/>
              <a:t>, Craig, and </a:t>
            </a:r>
            <a:r>
              <a:rPr lang="en-US" dirty="0" smtClean="0"/>
              <a:t>Coldwell [2010]</a:t>
            </a:r>
          </a:p>
          <a:p>
            <a:pPr lvl="2"/>
            <a:r>
              <a:rPr lang="en-US" dirty="0" smtClean="0"/>
              <a:t>681 </a:t>
            </a:r>
            <a:r>
              <a:rPr lang="en-US" dirty="0"/>
              <a:t>Australian university students in their first and second year of </a:t>
            </a:r>
            <a:r>
              <a:rPr lang="en-US" dirty="0" smtClean="0"/>
              <a:t>studies</a:t>
            </a:r>
          </a:p>
          <a:p>
            <a:pPr lvl="2"/>
            <a:r>
              <a:rPr lang="en-US" dirty="0" smtClean="0"/>
              <a:t>Recall </a:t>
            </a:r>
            <a:r>
              <a:rPr lang="en-US" dirty="0"/>
              <a:t>experiences from secondary </a:t>
            </a:r>
            <a:r>
              <a:rPr lang="en-US" dirty="0" smtClean="0"/>
              <a:t>school</a:t>
            </a:r>
          </a:p>
          <a:p>
            <a:pPr lvl="2"/>
            <a:r>
              <a:rPr lang="en-US" dirty="0" smtClean="0"/>
              <a:t>Of </a:t>
            </a:r>
            <a:r>
              <a:rPr lang="en-US" dirty="0"/>
              <a:t>those that were interested in studying senior ICT subjects, there were only a few differences in opinions among the males and </a:t>
            </a:r>
            <a:r>
              <a:rPr lang="en-US" dirty="0" smtClean="0"/>
              <a:t>females.</a:t>
            </a:r>
          </a:p>
          <a:p>
            <a:pPr lvl="2"/>
            <a:r>
              <a:rPr lang="en-US" dirty="0" smtClean="0"/>
              <a:t>Of </a:t>
            </a:r>
            <a:r>
              <a:rPr lang="en-US" dirty="0"/>
              <a:t>those not studying in the ICT field, participants indicated that it was due to lack of </a:t>
            </a:r>
            <a:r>
              <a:rPr lang="en-US" dirty="0" smtClean="0"/>
              <a:t>interest.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16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Recollective</a:t>
            </a:r>
            <a:r>
              <a:rPr lang="en-US" dirty="0" smtClean="0"/>
              <a:t>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Google [2015]</a:t>
            </a:r>
          </a:p>
          <a:p>
            <a:pPr lvl="1"/>
            <a:r>
              <a:rPr lang="en-US" dirty="0" smtClean="0"/>
              <a:t>1,739 </a:t>
            </a:r>
            <a:r>
              <a:rPr lang="en-US" dirty="0"/>
              <a:t>U.S. high school students and recent college </a:t>
            </a:r>
            <a:r>
              <a:rPr lang="en-US" dirty="0" smtClean="0"/>
              <a:t>graduates</a:t>
            </a:r>
          </a:p>
          <a:p>
            <a:pPr lvl="1"/>
            <a:r>
              <a:rPr lang="en-US" dirty="0" smtClean="0"/>
              <a:t>Factors </a:t>
            </a:r>
            <a:r>
              <a:rPr lang="en-US" dirty="0"/>
              <a:t>that influence male and females to choose to study in a computing </a:t>
            </a:r>
            <a:r>
              <a:rPr lang="en-US" dirty="0" smtClean="0"/>
              <a:t>field</a:t>
            </a:r>
          </a:p>
          <a:p>
            <a:pPr lvl="1"/>
            <a:r>
              <a:rPr lang="en-US" dirty="0" smtClean="0"/>
              <a:t>They </a:t>
            </a:r>
            <a:r>
              <a:rPr lang="en-US" dirty="0"/>
              <a:t>found that women who chose to study computing were influenced more by encouragement and exposure to </a:t>
            </a:r>
            <a:r>
              <a:rPr lang="en-US" dirty="0" smtClean="0"/>
              <a:t>computing, particularly by family. </a:t>
            </a:r>
          </a:p>
          <a:p>
            <a:r>
              <a:rPr lang="en-US" dirty="0" smtClean="0"/>
              <a:t>Guzdial</a:t>
            </a:r>
            <a:r>
              <a:rPr lang="en-US" dirty="0"/>
              <a:t>,</a:t>
            </a:r>
            <a:r>
              <a:rPr lang="en-US" dirty="0" smtClean="0"/>
              <a:t> </a:t>
            </a:r>
            <a:r>
              <a:rPr lang="en-US" dirty="0"/>
              <a:t>Ericson</a:t>
            </a:r>
            <a:r>
              <a:rPr lang="en-US" dirty="0" smtClean="0"/>
              <a:t>, </a:t>
            </a:r>
            <a:r>
              <a:rPr lang="en-US" dirty="0" err="1"/>
              <a:t>McKlin</a:t>
            </a:r>
            <a:r>
              <a:rPr lang="en-US" dirty="0"/>
              <a:t>, </a:t>
            </a:r>
            <a:r>
              <a:rPr lang="en-US" dirty="0" smtClean="0"/>
              <a:t>and </a:t>
            </a:r>
            <a:r>
              <a:rPr lang="en-US" dirty="0" err="1" smtClean="0"/>
              <a:t>Engelman</a:t>
            </a:r>
            <a:r>
              <a:rPr lang="en-US" dirty="0" smtClean="0"/>
              <a:t>[2012]</a:t>
            </a:r>
          </a:p>
          <a:p>
            <a:pPr lvl="1"/>
            <a:r>
              <a:rPr lang="en-US" dirty="0" smtClean="0"/>
              <a:t>U.S. undergraduates; Why </a:t>
            </a:r>
            <a:r>
              <a:rPr lang="en-US" dirty="0"/>
              <a:t>students chose not to major in a computing related </a:t>
            </a:r>
            <a:r>
              <a:rPr lang="en-US" dirty="0" smtClean="0"/>
              <a:t>field</a:t>
            </a:r>
          </a:p>
          <a:p>
            <a:pPr lvl="2"/>
            <a:r>
              <a:rPr lang="en-US" dirty="0" smtClean="0"/>
              <a:t>1</a:t>
            </a:r>
            <a:r>
              <a:rPr lang="en-US" dirty="0"/>
              <a:t>) lack of interest in the type of work that a computing major leads to; 2) lack of interest in the subject matter; 3) lack of enjoyment from computing courses; 4) lack of confidence in their ability to succeed in computing; and 5) feeling that they didn’t “fit in”.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49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Recollective</a:t>
            </a:r>
            <a:r>
              <a:rPr lang="en-US" dirty="0" smtClean="0"/>
              <a:t>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McGill, Decker, Settle [2015] </a:t>
            </a:r>
          </a:p>
          <a:p>
            <a:pPr lvl="1"/>
            <a:r>
              <a:rPr lang="en-US" dirty="0" smtClean="0"/>
              <a:t>770 U.S</a:t>
            </a:r>
            <a:r>
              <a:rPr lang="en-US" dirty="0"/>
              <a:t>. undergraduate students </a:t>
            </a:r>
            <a:endParaRPr lang="en-US" dirty="0" smtClean="0"/>
          </a:p>
          <a:p>
            <a:pPr lvl="1"/>
            <a:r>
              <a:rPr lang="en-US" dirty="0" smtClean="0"/>
              <a:t>Involvement </a:t>
            </a:r>
            <a:r>
              <a:rPr lang="en-US" dirty="0"/>
              <a:t>in computing activities before college impacted the choice of a technology major, but that impact differed across gender and </a:t>
            </a:r>
            <a:r>
              <a:rPr lang="en-US" dirty="0" smtClean="0"/>
              <a:t>ethnicities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or </a:t>
            </a:r>
            <a:r>
              <a:rPr lang="en-US" dirty="0"/>
              <a:t>those who did not choose to ultimately pursue a computing degree, there were differences in perceptions among males and females of the activities and their place in technology. </a:t>
            </a:r>
          </a:p>
          <a:p>
            <a:r>
              <a:rPr lang="en-US" dirty="0"/>
              <a:t>Craig (2015) </a:t>
            </a:r>
            <a:endParaRPr lang="en-US" dirty="0" smtClean="0"/>
          </a:p>
          <a:p>
            <a:pPr lvl="1"/>
            <a:r>
              <a:rPr lang="en-US" dirty="0" smtClean="0"/>
              <a:t>Championed the </a:t>
            </a:r>
            <a:r>
              <a:rPr lang="en-US" dirty="0"/>
              <a:t>need for more formal evaluations in gender and computing </a:t>
            </a:r>
            <a:r>
              <a:rPr lang="en-US" dirty="0" smtClean="0"/>
              <a:t>interventions</a:t>
            </a:r>
          </a:p>
          <a:p>
            <a:pPr lvl="1"/>
            <a:r>
              <a:rPr lang="en-US" dirty="0" smtClean="0"/>
              <a:t>Major </a:t>
            </a:r>
            <a:r>
              <a:rPr lang="en-US" dirty="0"/>
              <a:t>step in proposing a framework to identify the “who, what, why, and how” of intervention programs in order to create an understanding of the programs that are (and are not) effective. </a:t>
            </a:r>
          </a:p>
        </p:txBody>
      </p:sp>
    </p:spTree>
    <p:extLst>
      <p:ext uri="{BB962C8B-B14F-4D97-AF65-F5344CB8AC3E}">
        <p14:creationId xmlns:p14="http://schemas.microsoft.com/office/powerpoint/2010/main" val="219719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743" y="447188"/>
            <a:ext cx="10571998" cy="970450"/>
          </a:xfrm>
        </p:spPr>
        <p:txBody>
          <a:bodyPr/>
          <a:lstStyle/>
          <a:p>
            <a:r>
              <a:rPr lang="en-US" dirty="0" smtClean="0"/>
              <a:t>Challenges to Longitudinal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76056"/>
          </a:xfrm>
        </p:spPr>
        <p:txBody>
          <a:bodyPr anchor="t">
            <a:normAutofit/>
          </a:bodyPr>
          <a:lstStyle/>
          <a:p>
            <a:r>
              <a:rPr lang="en-US" sz="2400" dirty="0"/>
              <a:t>Lack of reward, particularly for </a:t>
            </a:r>
            <a:r>
              <a:rPr lang="en-US" sz="2400" dirty="0" smtClean="0"/>
              <a:t>women</a:t>
            </a:r>
          </a:p>
          <a:p>
            <a:r>
              <a:rPr lang="en-US" sz="2400" dirty="0" smtClean="0"/>
              <a:t>Time Commitment</a:t>
            </a:r>
          </a:p>
          <a:p>
            <a:r>
              <a:rPr lang="en-US" sz="2400" dirty="0" smtClean="0"/>
              <a:t>Tracking Participants</a:t>
            </a:r>
          </a:p>
          <a:p>
            <a:r>
              <a:rPr lang="en-US" sz="2400" dirty="0"/>
              <a:t>Difficulty defining methodologies and </a:t>
            </a:r>
            <a:r>
              <a:rPr lang="en-US" sz="2400" dirty="0" smtClean="0"/>
              <a:t>variables</a:t>
            </a:r>
          </a:p>
          <a:p>
            <a:r>
              <a:rPr lang="en-US" sz="2400" dirty="0"/>
              <a:t>Confounding variables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21378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en-US" sz="2800" dirty="0" smtClean="0"/>
              <a:t>Change </a:t>
            </a:r>
            <a:r>
              <a:rPr lang="en-US" sz="2800" dirty="0"/>
              <a:t>the perception that outreach is of less value than other forms of research and </a:t>
            </a:r>
            <a:r>
              <a:rPr lang="en-US" sz="2800" dirty="0" smtClean="0"/>
              <a:t>practice</a:t>
            </a:r>
          </a:p>
          <a:p>
            <a:r>
              <a:rPr lang="en-US" sz="3000" dirty="0" smtClean="0"/>
              <a:t>Longitudinal not equal to decades</a:t>
            </a:r>
          </a:p>
          <a:p>
            <a:pPr lvl="1"/>
            <a:r>
              <a:rPr lang="en-US" sz="2800" dirty="0" smtClean="0"/>
              <a:t>3 or 6 months after?</a:t>
            </a:r>
          </a:p>
          <a:p>
            <a:r>
              <a:rPr lang="en-US" sz="3000" dirty="0" smtClean="0"/>
              <a:t>Evaluation Frameworks</a:t>
            </a:r>
          </a:p>
          <a:p>
            <a:r>
              <a:rPr lang="en-US" sz="3000" dirty="0" smtClean="0"/>
              <a:t>Validated Instruments </a:t>
            </a:r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71670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 – Shameless Plug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en-US" sz="2400" dirty="0" smtClean="0"/>
              <a:t>Community </a:t>
            </a:r>
            <a:r>
              <a:rPr lang="en-US" sz="2400" dirty="0"/>
              <a:t>support to promote these frameworks and </a:t>
            </a:r>
            <a:r>
              <a:rPr lang="en-US" sz="2400" dirty="0" smtClean="0"/>
              <a:t>resources</a:t>
            </a:r>
          </a:p>
          <a:p>
            <a:pPr lvl="1"/>
            <a:r>
              <a:rPr lang="en-US" sz="2200" dirty="0" smtClean="0"/>
              <a:t>Workshops</a:t>
            </a:r>
            <a:r>
              <a:rPr lang="en-US" sz="2200" dirty="0"/>
              <a:t>, panels, and special sessions at </a:t>
            </a:r>
            <a:r>
              <a:rPr lang="en-US" sz="2200" dirty="0" smtClean="0"/>
              <a:t>conferences </a:t>
            </a:r>
          </a:p>
          <a:p>
            <a:r>
              <a:rPr lang="en-US" sz="2400" dirty="0" smtClean="0"/>
              <a:t>Our IUSE grant (Nos. 1625005 and 1625335</a:t>
            </a:r>
            <a:r>
              <a:rPr lang="en-US" sz="2400" dirty="0"/>
              <a:t>) </a:t>
            </a:r>
            <a:r>
              <a:rPr lang="en-US" sz="2400" dirty="0" smtClean="0"/>
              <a:t>is looking at ways to curate and evaluate data about pre-college computing activities</a:t>
            </a:r>
          </a:p>
          <a:p>
            <a:endParaRPr lang="en-US" sz="2400" dirty="0" smtClean="0"/>
          </a:p>
          <a:p>
            <a:r>
              <a:rPr lang="en-US" sz="2400" dirty="0" smtClean="0"/>
              <a:t>Come to our BOF at 6:20pm </a:t>
            </a:r>
            <a:r>
              <a:rPr lang="en-US" sz="2400" smtClean="0"/>
              <a:t>in </a:t>
            </a:r>
            <a:r>
              <a:rPr lang="en-US" sz="2400" smtClean="0"/>
              <a:t>room 203</a:t>
            </a:r>
            <a:r>
              <a:rPr lang="en-US" sz="2400" smtClean="0"/>
              <a:t> </a:t>
            </a:r>
            <a:r>
              <a:rPr lang="en-US" sz="2400" dirty="0" smtClean="0"/>
              <a:t>and find out more	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4368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8664B0"/>
      </a:accent1>
      <a:accent2>
        <a:srgbClr val="D75BCD"/>
      </a:accent2>
      <a:accent3>
        <a:srgbClr val="E54D86"/>
      </a:accent3>
      <a:accent4>
        <a:srgbClr val="DE4547"/>
      </a:accent4>
      <a:accent5>
        <a:srgbClr val="F16E40"/>
      </a:accent5>
      <a:accent6>
        <a:srgbClr val="EB9C5A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7AF46513-5B0D-4B03-9323-32F3F0BFC9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2636</TotalTime>
  <Words>1320</Words>
  <Application>Microsoft Office PowerPoint</Application>
  <PresentationFormat>Widescreen</PresentationFormat>
  <Paragraphs>208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Century Gothic</vt:lpstr>
      <vt:lpstr>Times New Roman</vt:lpstr>
      <vt:lpstr>Wingdings</vt:lpstr>
      <vt:lpstr>Wingdings 2</vt:lpstr>
      <vt:lpstr>Quotable</vt:lpstr>
      <vt:lpstr>Pre-College Computing Outreach Research: Towards Improving the Practice</vt:lpstr>
      <vt:lpstr>On this day… give or take</vt:lpstr>
      <vt:lpstr>This Talk</vt:lpstr>
      <vt:lpstr>Systematic Literature Review</vt:lpstr>
      <vt:lpstr>Step 1: Frame the Question</vt:lpstr>
      <vt:lpstr>Step 2: Identify Relevant Work</vt:lpstr>
      <vt:lpstr>Step 2: Additional Venues</vt:lpstr>
      <vt:lpstr>Step 2: Identify Relevant Work</vt:lpstr>
      <vt:lpstr>Step 3: Assess the Quality of the Studies</vt:lpstr>
      <vt:lpstr>PowerPoint Presentation</vt:lpstr>
      <vt:lpstr>Step 4: Summary of Evidence</vt:lpstr>
      <vt:lpstr>PowerPoint Presentation</vt:lpstr>
      <vt:lpstr>PowerPoint Presentation</vt:lpstr>
      <vt:lpstr>Step 5: Interpret the Findings (Discussion)</vt:lpstr>
      <vt:lpstr>Lack of Longitudinal Studies</vt:lpstr>
      <vt:lpstr>Recollective Studies</vt:lpstr>
      <vt:lpstr>Recollective Studies</vt:lpstr>
      <vt:lpstr>Challenges to Longitudinal Studies</vt:lpstr>
      <vt:lpstr>Next Steps</vt:lpstr>
      <vt:lpstr>Next Steps – Shameless Plug</vt:lpstr>
    </vt:vector>
  </TitlesOfParts>
  <Company>Rochester Institute of Technology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Towards a Common Framework for Evaluating  Computing Outreach Activities</dc:title>
  <dc:creator>Microsoft account</dc:creator>
  <cp:lastModifiedBy>Adrienne Decker</cp:lastModifiedBy>
  <cp:revision>58</cp:revision>
  <dcterms:created xsi:type="dcterms:W3CDTF">2016-03-02T21:02:50Z</dcterms:created>
  <dcterms:modified xsi:type="dcterms:W3CDTF">2017-03-09T04:47:39Z</dcterms:modified>
</cp:coreProperties>
</file>