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xml" ContentType="application/vnd.openxmlformats-officedocument.presentationml.tags+xml"/>
  <Override PartName="/ppt/notesSlides/notesSlide26.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395" r:id="rId3"/>
    <p:sldId id="397" r:id="rId4"/>
    <p:sldId id="398" r:id="rId5"/>
    <p:sldId id="400" r:id="rId6"/>
    <p:sldId id="399" r:id="rId7"/>
    <p:sldId id="334" r:id="rId8"/>
    <p:sldId id="393" r:id="rId9"/>
    <p:sldId id="401" r:id="rId10"/>
    <p:sldId id="333" r:id="rId11"/>
    <p:sldId id="402" r:id="rId12"/>
    <p:sldId id="403" r:id="rId13"/>
    <p:sldId id="404" r:id="rId14"/>
    <p:sldId id="405" r:id="rId15"/>
    <p:sldId id="407" r:id="rId16"/>
    <p:sldId id="392" r:id="rId17"/>
    <p:sldId id="341" r:id="rId18"/>
    <p:sldId id="344" r:id="rId19"/>
    <p:sldId id="346" r:id="rId20"/>
    <p:sldId id="347" r:id="rId21"/>
    <p:sldId id="386" r:id="rId22"/>
    <p:sldId id="385" r:id="rId23"/>
    <p:sldId id="387" r:id="rId24"/>
    <p:sldId id="390" r:id="rId25"/>
    <p:sldId id="351" r:id="rId26"/>
    <p:sldId id="352" r:id="rId27"/>
    <p:sldId id="353" r:id="rId28"/>
    <p:sldId id="354" r:id="rId29"/>
    <p:sldId id="409" r:id="rId30"/>
    <p:sldId id="358" r:id="rId31"/>
    <p:sldId id="356" r:id="rId32"/>
    <p:sldId id="410" r:id="rId33"/>
    <p:sldId id="411" r:id="rId34"/>
    <p:sldId id="412" r:id="rId35"/>
    <p:sldId id="413" r:id="rId36"/>
    <p:sldId id="414" r:id="rId37"/>
    <p:sldId id="415" r:id="rId38"/>
    <p:sldId id="320" r:id="rId39"/>
    <p:sldId id="416" r:id="rId40"/>
    <p:sldId id="417" r:id="rId41"/>
    <p:sldId id="418" r:id="rId42"/>
    <p:sldId id="419" r:id="rId43"/>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9778" autoAdjust="0"/>
  </p:normalViewPr>
  <p:slideViewPr>
    <p:cSldViewPr>
      <p:cViewPr>
        <p:scale>
          <a:sx n="82" d="100"/>
          <a:sy n="82" d="100"/>
        </p:scale>
        <p:origin x="-8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AAF57E4B-0AE7-4F26-99FF-8E3BF2D5BBB0}" type="datetimeFigureOut">
              <a:rPr lang="en-US" smtClean="0"/>
              <a:t>3/6/2013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844E70C8-DFDB-4105-8724-94B13375EB40}" type="slidenum">
              <a:rPr lang="en-US" smtClean="0"/>
              <a:t>‹#›</a:t>
            </a:fld>
            <a:endParaRPr lang="en-US"/>
          </a:p>
        </p:txBody>
      </p:sp>
    </p:spTree>
    <p:extLst>
      <p:ext uri="{BB962C8B-B14F-4D97-AF65-F5344CB8AC3E}">
        <p14:creationId xmlns:p14="http://schemas.microsoft.com/office/powerpoint/2010/main" val="3053441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a:t>
            </a:fld>
            <a:endParaRPr lang="en-US"/>
          </a:p>
        </p:txBody>
      </p:sp>
    </p:spTree>
    <p:extLst>
      <p:ext uri="{BB962C8B-B14F-4D97-AF65-F5344CB8AC3E}">
        <p14:creationId xmlns:p14="http://schemas.microsoft.com/office/powerpoint/2010/main" val="3591835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4E70C8-DFDB-4105-8724-94B13375EB40}" type="slidenum">
              <a:rPr lang="en-US" smtClean="0"/>
              <a:t>6</a:t>
            </a:fld>
            <a:endParaRPr lang="en-US"/>
          </a:p>
        </p:txBody>
      </p:sp>
    </p:spTree>
    <p:extLst>
      <p:ext uri="{BB962C8B-B14F-4D97-AF65-F5344CB8AC3E}">
        <p14:creationId xmlns:p14="http://schemas.microsoft.com/office/powerpoint/2010/main" val="969743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7</a:t>
            </a:fld>
            <a:endParaRPr lang="en-US"/>
          </a:p>
        </p:txBody>
      </p:sp>
    </p:spTree>
    <p:extLst>
      <p:ext uri="{BB962C8B-B14F-4D97-AF65-F5344CB8AC3E}">
        <p14:creationId xmlns:p14="http://schemas.microsoft.com/office/powerpoint/2010/main" val="2051021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8</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9</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10</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12</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13</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14</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15</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16</a:t>
            </a:fld>
            <a:endParaRPr lang="en-US"/>
          </a:p>
        </p:txBody>
      </p:sp>
    </p:spTree>
    <p:extLst>
      <p:ext uri="{BB962C8B-B14F-4D97-AF65-F5344CB8AC3E}">
        <p14:creationId xmlns:p14="http://schemas.microsoft.com/office/powerpoint/2010/main" val="2870090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17</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18</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19</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20</a:t>
            </a:fld>
            <a:endParaRPr lang="en-US"/>
          </a:p>
        </p:txBody>
      </p:sp>
    </p:spTree>
    <p:extLst>
      <p:ext uri="{BB962C8B-B14F-4D97-AF65-F5344CB8AC3E}">
        <p14:creationId xmlns:p14="http://schemas.microsoft.com/office/powerpoint/2010/main" val="2154357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21</a:t>
            </a:fld>
            <a:endParaRPr lang="en-US"/>
          </a:p>
        </p:txBody>
      </p:sp>
    </p:spTree>
    <p:extLst>
      <p:ext uri="{BB962C8B-B14F-4D97-AF65-F5344CB8AC3E}">
        <p14:creationId xmlns:p14="http://schemas.microsoft.com/office/powerpoint/2010/main" val="1380956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22</a:t>
            </a:fld>
            <a:endParaRPr lang="en-US"/>
          </a:p>
        </p:txBody>
      </p:sp>
    </p:spTree>
    <p:extLst>
      <p:ext uri="{BB962C8B-B14F-4D97-AF65-F5344CB8AC3E}">
        <p14:creationId xmlns:p14="http://schemas.microsoft.com/office/powerpoint/2010/main" val="1454725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23</a:t>
            </a:fld>
            <a:endParaRPr lang="en-US"/>
          </a:p>
        </p:txBody>
      </p:sp>
    </p:spTree>
    <p:extLst>
      <p:ext uri="{BB962C8B-B14F-4D97-AF65-F5344CB8AC3E}">
        <p14:creationId xmlns:p14="http://schemas.microsoft.com/office/powerpoint/2010/main" val="1183302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24</a:t>
            </a:fld>
            <a:endParaRPr lang="en-US"/>
          </a:p>
        </p:txBody>
      </p:sp>
    </p:spTree>
    <p:extLst>
      <p:ext uri="{BB962C8B-B14F-4D97-AF65-F5344CB8AC3E}">
        <p14:creationId xmlns:p14="http://schemas.microsoft.com/office/powerpoint/2010/main" val="2157824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25</a:t>
            </a:fld>
            <a:endParaRPr lang="en-US"/>
          </a:p>
        </p:txBody>
      </p:sp>
    </p:spTree>
    <p:extLst>
      <p:ext uri="{BB962C8B-B14F-4D97-AF65-F5344CB8AC3E}">
        <p14:creationId xmlns:p14="http://schemas.microsoft.com/office/powerpoint/2010/main" val="829519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26</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27</a:t>
            </a:fld>
            <a:endParaRPr lang="en-US"/>
          </a:p>
        </p:txBody>
      </p:sp>
    </p:spTree>
    <p:extLst>
      <p:ext uri="{BB962C8B-B14F-4D97-AF65-F5344CB8AC3E}">
        <p14:creationId xmlns:p14="http://schemas.microsoft.com/office/powerpoint/2010/main" val="1820544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28</a:t>
            </a:fld>
            <a:endParaRPr lang="en-US"/>
          </a:p>
        </p:txBody>
      </p:sp>
    </p:spTree>
    <p:extLst>
      <p:ext uri="{BB962C8B-B14F-4D97-AF65-F5344CB8AC3E}">
        <p14:creationId xmlns:p14="http://schemas.microsoft.com/office/powerpoint/2010/main" val="1157327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30</a:t>
            </a:fld>
            <a:endParaRPr lang="en-US"/>
          </a:p>
        </p:txBody>
      </p:sp>
    </p:spTree>
    <p:extLst>
      <p:ext uri="{BB962C8B-B14F-4D97-AF65-F5344CB8AC3E}">
        <p14:creationId xmlns:p14="http://schemas.microsoft.com/office/powerpoint/2010/main" val="2549468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31</a:t>
            </a:fld>
            <a:endParaRPr lang="en-US"/>
          </a:p>
        </p:txBody>
      </p:sp>
    </p:spTree>
    <p:extLst>
      <p:ext uri="{BB962C8B-B14F-4D97-AF65-F5344CB8AC3E}">
        <p14:creationId xmlns:p14="http://schemas.microsoft.com/office/powerpoint/2010/main" val="856383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4E70C8-DFDB-4105-8724-94B13375EB40}" type="slidenum">
              <a:rPr lang="en-US" smtClean="0"/>
              <a:t>38</a:t>
            </a:fld>
            <a:endParaRPr lang="en-US"/>
          </a:p>
        </p:txBody>
      </p:sp>
    </p:spTree>
    <p:extLst>
      <p:ext uri="{BB962C8B-B14F-4D97-AF65-F5344CB8AC3E}">
        <p14:creationId xmlns:p14="http://schemas.microsoft.com/office/powerpoint/2010/main" val="1499122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6" name="Slide Number Placeholder 5"/>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6" name="Slide Number Placeholder 5"/>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6" name="Slide Number Placeholder 5"/>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7" name="Slide Number Placeholder 6"/>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09800"/>
            <a:ext cx="4040188" cy="3733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9" name="Slide Number Placeholder 8"/>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5" name="Slide Number Placeholder 4"/>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4" name="Slide Number Placeholder 3"/>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670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313" cy="45085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7" name="Slide Number Placeholder 6"/>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3434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3730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9101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7" name="Slide Number Placeholder 6"/>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6" name="Slide Number Placeholder 5"/>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668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668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114800" y="6248400"/>
            <a:ext cx="1371600" cy="365125"/>
          </a:xfrm>
          <a:prstGeom prst="rect">
            <a:avLst/>
          </a:prstGeom>
        </p:spPr>
        <p:txBody>
          <a:bodyPr/>
          <a:lstStyle/>
          <a:p>
            <a:fld id="{8D09C3F4-52B8-4334-B4BD-1798F76EF53A}" type="datetimeFigureOut">
              <a:rPr lang="en-US" smtClean="0"/>
              <a:pPr/>
              <a:t>3/6/2013</a:t>
            </a:fld>
            <a:endParaRPr lang="en-US"/>
          </a:p>
        </p:txBody>
      </p:sp>
      <p:sp>
        <p:nvSpPr>
          <p:cNvPr id="6" name="Slide Number Placeholder 5"/>
          <p:cNvSpPr>
            <a:spLocks noGrp="1"/>
          </p:cNvSpPr>
          <p:nvPr>
            <p:ph type="sldNum" sz="quarter" idx="12"/>
          </p:nvPr>
        </p:nvSpPr>
        <p:spPr>
          <a:xfrm>
            <a:off x="5486400" y="6248400"/>
            <a:ext cx="1295400" cy="365125"/>
          </a:xfrm>
          <a:prstGeom prst="rect">
            <a:avLst/>
          </a:prstGeom>
        </p:spPr>
        <p:txBody>
          <a:bodyPr/>
          <a:lstStyle/>
          <a:p>
            <a:fld id="{88B8F225-409F-4EC5-AFE7-6700A311837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43887" cy="13144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3124200"/>
            <a:ext cx="4038600" cy="29321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3124200"/>
            <a:ext cx="4038600" cy="293211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114800" y="6248400"/>
            <a:ext cx="1371600" cy="365125"/>
          </a:xfrm>
          <a:prstGeom prst="rect">
            <a:avLst/>
          </a:prstGeom>
        </p:spPr>
        <p:txBody>
          <a:bodyPr/>
          <a:lstStyle>
            <a:lvl1pPr>
              <a:defRPr/>
            </a:lvl1pPr>
          </a:lstStyle>
          <a:p>
            <a:pPr>
              <a:defRPr/>
            </a:pPr>
            <a:endParaRPr lang="en-US"/>
          </a:p>
        </p:txBody>
      </p:sp>
      <p:sp>
        <p:nvSpPr>
          <p:cNvPr id="6" name="Slide Number Placeholder 6"/>
          <p:cNvSpPr>
            <a:spLocks noGrp="1"/>
          </p:cNvSpPr>
          <p:nvPr>
            <p:ph type="sldNum" sz="quarter" idx="11"/>
          </p:nvPr>
        </p:nvSpPr>
        <p:spPr>
          <a:xfrm>
            <a:off x="5486400" y="6248400"/>
            <a:ext cx="1295400" cy="365125"/>
          </a:xfrm>
          <a:prstGeom prst="rect">
            <a:avLst/>
          </a:prstGeom>
        </p:spPr>
        <p:txBody>
          <a:bodyPr/>
          <a:lstStyle>
            <a:lvl1pPr>
              <a:defRPr/>
            </a:lvl1pPr>
          </a:lstStyle>
          <a:p>
            <a:pPr>
              <a:defRPr/>
            </a:pPr>
            <a:fld id="{A2AD9ACB-13C1-461B-BE1B-F269E906C110}" type="slidenum">
              <a:rPr lang="en-US"/>
              <a:pPr>
                <a:defRPr/>
              </a:pPr>
              <a:t>‹#›</a:t>
            </a:fld>
            <a:endParaRPr lang="en-US"/>
          </a:p>
        </p:txBody>
      </p:sp>
      <p:sp>
        <p:nvSpPr>
          <p:cNvPr id="7" name="Rectangle 45"/>
          <p:cNvSpPr>
            <a:spLocks noGrp="1" noChangeArrowheads="1"/>
          </p:cNvSpPr>
          <p:nvPr>
            <p:ph type="ftr" sz="quarter" idx="12"/>
          </p:nvPr>
        </p:nvSpPr>
        <p:spPr>
          <a:xfrm>
            <a:off x="2971800" y="6248400"/>
            <a:ext cx="3276600" cy="457200"/>
          </a:xfrm>
          <a:prstGeom prst="rect">
            <a:avLst/>
          </a:prstGeom>
        </p:spPr>
        <p:txBody>
          <a:bodyPr/>
          <a:lstStyle>
            <a:lvl1pPr>
              <a:defRPr/>
            </a:lvl1pPr>
          </a:lstStyle>
          <a:p>
            <a:pPr>
              <a:defRPr/>
            </a:pPr>
            <a:r>
              <a:rPr lang="en-US"/>
              <a:t>RIT :: College &amp; Careers :: 2007</a:t>
            </a:r>
          </a:p>
        </p:txBody>
      </p:sp>
    </p:spTree>
    <p:extLst>
      <p:ext uri="{BB962C8B-B14F-4D97-AF65-F5344CB8AC3E}">
        <p14:creationId xmlns:p14="http://schemas.microsoft.com/office/powerpoint/2010/main" val="1607289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jpeg"/><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0" y="0"/>
            <a:ext cx="9144000" cy="5943600"/>
          </a:xfrm>
          <a:prstGeom prst="rect">
            <a:avLst/>
          </a:prstGeom>
        </p:spPr>
      </p:pic>
      <p:sp>
        <p:nvSpPr>
          <p:cNvPr id="12" name="Rectangle 11"/>
          <p:cNvSpPr/>
          <p:nvPr userDrawn="1"/>
        </p:nvSpPr>
        <p:spPr>
          <a:xfrm>
            <a:off x="0" y="152400"/>
            <a:ext cx="9144000" cy="762000"/>
          </a:xfrm>
          <a:prstGeom prst="rect">
            <a:avLst/>
          </a:prstGeom>
          <a:gradFill>
            <a:gsLst>
              <a:gs pos="0">
                <a:schemeClr val="bg1">
                  <a:alpha val="10000"/>
                </a:schemeClr>
              </a:gs>
              <a:gs pos="6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Andrew Phelps\Desktop\jpp_logo_bw.PNG"/>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7315200" y="205154"/>
            <a:ext cx="1828800" cy="7092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rit_black_no_bar.jpg"/>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510950" y="6252079"/>
            <a:ext cx="1252050" cy="377321"/>
          </a:xfrm>
          <a:prstGeom prst="rect">
            <a:avLst/>
          </a:prstGeom>
          <a:noFill/>
        </p:spPr>
      </p:pic>
      <p:sp>
        <p:nvSpPr>
          <p:cNvPr id="2" name="Title Placeholder 1"/>
          <p:cNvSpPr>
            <a:spLocks noGrp="1"/>
          </p:cNvSpPr>
          <p:nvPr>
            <p:ph type="title"/>
          </p:nvPr>
        </p:nvSpPr>
        <p:spPr>
          <a:xfrm>
            <a:off x="457200" y="274638"/>
            <a:ext cx="6858000" cy="6397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43000"/>
            <a:ext cx="8229600" cy="48006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7" descr="Logo_IGM_color_white.jpg"/>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05384" y="6096001"/>
            <a:ext cx="715924" cy="609599"/>
          </a:xfrm>
          <a:prstGeom prst="rect">
            <a:avLst/>
          </a:prstGeom>
        </p:spPr>
      </p:pic>
      <p:sp>
        <p:nvSpPr>
          <p:cNvPr id="9" name="Rectangle 8"/>
          <p:cNvSpPr/>
          <p:nvPr/>
        </p:nvSpPr>
        <p:spPr>
          <a:xfrm>
            <a:off x="990600" y="6096000"/>
            <a:ext cx="38100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400" dirty="0" smtClean="0">
              <a:solidFill>
                <a:schemeClr val="tx1"/>
              </a:solidFill>
            </a:endParaRPr>
          </a:p>
          <a:p>
            <a:pPr algn="l"/>
            <a:r>
              <a:rPr lang="en-US" sz="800" baseline="0" dirty="0" smtClean="0">
                <a:solidFill>
                  <a:schemeClr val="tx1"/>
                </a:solidFill>
              </a:rPr>
              <a:t>School of Interactive Games &amp; Media</a:t>
            </a:r>
          </a:p>
          <a:p>
            <a:pPr algn="l"/>
            <a:r>
              <a:rPr lang="en-US" sz="800" baseline="0" dirty="0" smtClean="0">
                <a:solidFill>
                  <a:schemeClr val="tx1"/>
                </a:solidFill>
              </a:rPr>
              <a:t>B. Thomas Golisano College of Computing &amp; Information Sciences</a:t>
            </a:r>
          </a:p>
          <a:p>
            <a:pPr algn="l"/>
            <a:r>
              <a:rPr lang="en-US" sz="800" baseline="0" dirty="0" smtClean="0">
                <a:solidFill>
                  <a:schemeClr val="tx1"/>
                </a:solidFill>
              </a:rPr>
              <a:t>Rochester Institute of Technology</a:t>
            </a:r>
          </a:p>
          <a:p>
            <a:pPr algn="l"/>
            <a:r>
              <a:rPr lang="en-US" sz="800" baseline="0" dirty="0" smtClean="0">
                <a:solidFill>
                  <a:schemeClr val="tx1"/>
                </a:solidFill>
              </a:rPr>
              <a:t>igm.rit.edu | www.rit.edu</a:t>
            </a:r>
            <a:endParaRPr lang="en-US" sz="800" dirty="0">
              <a:solidFill>
                <a:schemeClr val="tx1"/>
              </a:solidFill>
            </a:endParaRPr>
          </a:p>
        </p:txBody>
      </p:sp>
      <p:pic>
        <p:nvPicPr>
          <p:cNvPr id="10" name="Picture 5" descr="MSRConnectionsLogo_h.gif"/>
          <p:cNvPicPr>
            <a:picLocks noChangeAspect="1"/>
          </p:cNvPicPr>
          <p:nvPr userDrawn="1"/>
        </p:nvPicPr>
        <p:blipFill>
          <a:blip r:embed="rId18" cstate="email">
            <a:extLst>
              <a:ext uri="{28A0092B-C50C-407E-A947-70E740481C1C}">
                <a14:useLocalDpi xmlns:a14="http://schemas.microsoft.com/office/drawing/2010/main"/>
              </a:ext>
            </a:extLst>
          </a:blip>
          <a:srcRect/>
          <a:stretch>
            <a:fillRect/>
          </a:stretch>
        </p:blipFill>
        <p:spPr bwMode="auto">
          <a:xfrm>
            <a:off x="4327525" y="6252079"/>
            <a:ext cx="2759075" cy="419100"/>
          </a:xfrm>
          <a:prstGeom prst="rect">
            <a:avLst/>
          </a:prstGeom>
          <a:noFill/>
          <a:ln w="9525">
            <a:noFill/>
            <a:miter lim="800000"/>
            <a:headEnd/>
            <a:tailEnd/>
          </a:ln>
        </p:spPr>
      </p:pic>
      <p:cxnSp>
        <p:nvCxnSpPr>
          <p:cNvPr id="14" name="Straight Connector 13"/>
          <p:cNvCxnSpPr/>
          <p:nvPr userDrawn="1"/>
        </p:nvCxnSpPr>
        <p:spPr>
          <a:xfrm>
            <a:off x="0" y="91440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0" y="15240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gamification.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4.jp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95400"/>
            <a:ext cx="9144000" cy="2514600"/>
          </a:xfrm>
        </p:spPr>
        <p:txBody>
          <a:bodyPr/>
          <a:lstStyle/>
          <a:p>
            <a:pPr>
              <a:defRPr/>
            </a:pPr>
            <a:r>
              <a:rPr lang="en-US" sz="4800" dirty="0"/>
              <a:t>Life’s a Game and the Game of Life: How Making a Game out of it Can Change Student </a:t>
            </a:r>
            <a:r>
              <a:rPr lang="en-US" sz="4800" dirty="0" smtClean="0"/>
              <a:t>Behavior</a:t>
            </a:r>
            <a:endParaRPr lang="en-US" sz="3200" b="0" dirty="0">
              <a:latin typeface="Helvetica Neue Light"/>
              <a:cs typeface="Helvetica Neue Light"/>
            </a:endParaRPr>
          </a:p>
        </p:txBody>
      </p:sp>
      <p:sp>
        <p:nvSpPr>
          <p:cNvPr id="3" name="Rectangle 2"/>
          <p:cNvSpPr/>
          <p:nvPr/>
        </p:nvSpPr>
        <p:spPr>
          <a:xfrm>
            <a:off x="2133600" y="4038600"/>
            <a:ext cx="6477000" cy="182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b="1" dirty="0" smtClean="0">
                <a:solidFill>
                  <a:schemeClr val="tx1">
                    <a:lumMod val="75000"/>
                    <a:lumOff val="25000"/>
                  </a:schemeClr>
                </a:solidFill>
              </a:rPr>
              <a:t>Adrienne Decker &amp; Elizabeth Lane Lawley</a:t>
            </a:r>
            <a:endParaRPr lang="en-US" b="1" dirty="0" smtClean="0">
              <a:solidFill>
                <a:schemeClr val="tx1">
                  <a:lumMod val="75000"/>
                  <a:lumOff val="25000"/>
                </a:schemeClr>
              </a:solidFill>
            </a:endParaRPr>
          </a:p>
          <a:p>
            <a:r>
              <a:rPr lang="en-US" b="1" dirty="0" smtClean="0">
                <a:solidFill>
                  <a:schemeClr val="tx1">
                    <a:lumMod val="75000"/>
                    <a:lumOff val="25000"/>
                  </a:schemeClr>
                </a:solidFill>
              </a:rPr>
              <a:t>School of Interactive Games &amp; Media</a:t>
            </a:r>
          </a:p>
          <a:p>
            <a:r>
              <a:rPr lang="en-US" dirty="0" smtClean="0">
                <a:solidFill>
                  <a:schemeClr val="tx1">
                    <a:lumMod val="75000"/>
                    <a:lumOff val="25000"/>
                  </a:schemeClr>
                </a:solidFill>
              </a:rPr>
              <a:t>B. Thomas </a:t>
            </a:r>
            <a:r>
              <a:rPr lang="en-US" dirty="0" err="1" smtClean="0">
                <a:solidFill>
                  <a:schemeClr val="tx1">
                    <a:lumMod val="75000"/>
                    <a:lumOff val="25000"/>
                  </a:schemeClr>
                </a:solidFill>
              </a:rPr>
              <a:t>Golisano</a:t>
            </a:r>
            <a:r>
              <a:rPr lang="en-US" dirty="0" smtClean="0">
                <a:solidFill>
                  <a:schemeClr val="tx1">
                    <a:lumMod val="75000"/>
                    <a:lumOff val="25000"/>
                  </a:schemeClr>
                </a:solidFill>
              </a:rPr>
              <a:t> College of Computing &amp; Information Sciences</a:t>
            </a:r>
          </a:p>
          <a:p>
            <a:r>
              <a:rPr lang="en-US" dirty="0" smtClean="0">
                <a:solidFill>
                  <a:schemeClr val="tx1">
                    <a:lumMod val="75000"/>
                    <a:lumOff val="25000"/>
                  </a:schemeClr>
                </a:solidFill>
              </a:rPr>
              <a:t>Rochester Institute of Technology</a:t>
            </a:r>
          </a:p>
          <a:p>
            <a:r>
              <a:rPr lang="en-US" dirty="0" smtClean="0">
                <a:solidFill>
                  <a:schemeClr val="tx1">
                    <a:lumMod val="75000"/>
                    <a:lumOff val="25000"/>
                  </a:schemeClr>
                </a:solidFill>
              </a:rPr>
              <a:t>adrienne@mail.rit.edu | ell@mail.rit.edu</a:t>
            </a:r>
            <a:endParaRPr lang="en-US" dirty="0">
              <a:solidFill>
                <a:schemeClr val="tx1">
                  <a:lumMod val="75000"/>
                  <a:lumOff val="25000"/>
                </a:schemeClr>
              </a:solidFill>
            </a:endParaRPr>
          </a:p>
        </p:txBody>
      </p:sp>
    </p:spTree>
    <p:extLst>
      <p:ext uri="{BB962C8B-B14F-4D97-AF65-F5344CB8AC3E}">
        <p14:creationId xmlns:p14="http://schemas.microsoft.com/office/powerpoint/2010/main" val="2995590105"/>
      </p:ext>
    </p:extLst>
  </p:cSld>
  <p:clrMapOvr>
    <a:masterClrMapping/>
  </p:clrMapOvr>
  <mc:AlternateContent xmlns:mc="http://schemas.openxmlformats.org/markup-compatibility/2006">
    <mc:Choice xmlns:p14="http://schemas.microsoft.com/office/powerpoint/2010/main" Requires="p14">
      <p:transition spd="slow" p14:dur="2000" advTm="18896"/>
    </mc:Choice>
    <mc:Fallback>
      <p:transition spd="slow" advTm="18896"/>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th00.deviantart.net/fs50/PRE/i/2009/332/b/4/Space__The_Final_Frontier_by_tikamifirebir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114"/>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81200" y="304800"/>
            <a:ext cx="7007857" cy="861774"/>
          </a:xfrm>
          <a:prstGeom prst="rect">
            <a:avLst/>
          </a:prstGeom>
          <a:noFill/>
        </p:spPr>
        <p:txBody>
          <a:bodyPr wrap="square" lIns="91440" tIns="45720" rIns="91440" bIns="45720">
            <a:spAutoFit/>
          </a:bodyPr>
          <a:lstStyle/>
          <a:p>
            <a:pPr algn="ctr"/>
            <a:r>
              <a:rPr lang="en-US" sz="50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eflection blurRad="6350" stA="50000" endA="300" endPos="50000" dist="29997" dir="5400000" sy="-100000" algn="bl" rotWithShape="0"/>
                </a:effectLst>
              </a:rPr>
              <a:t>Space – the Final Frontier</a:t>
            </a:r>
            <a:endParaRPr lang="en-US" sz="5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eflection blurRad="6350" stA="50000" endA="300" endPos="50000" dist="29997" dir="5400000" sy="-100000" algn="bl" rotWithShape="0"/>
              </a:effectLst>
            </a:endParaRPr>
          </a:p>
        </p:txBody>
      </p:sp>
      <p:sp>
        <p:nvSpPr>
          <p:cNvPr id="6" name="Multiply 5"/>
          <p:cNvSpPr/>
          <p:nvPr/>
        </p:nvSpPr>
        <p:spPr>
          <a:xfrm>
            <a:off x="1676400" y="87987"/>
            <a:ext cx="2514600" cy="1295400"/>
          </a:xfrm>
          <a:prstGeom prst="mathMultiply">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900" dirty="0"/>
          </a:p>
        </p:txBody>
      </p:sp>
      <p:sp>
        <p:nvSpPr>
          <p:cNvPr id="4" name="TextBox 3"/>
          <p:cNvSpPr txBox="1"/>
          <p:nvPr/>
        </p:nvSpPr>
        <p:spPr>
          <a:xfrm>
            <a:off x="5257800" y="6324600"/>
            <a:ext cx="3886200" cy="523220"/>
          </a:xfrm>
          <a:prstGeom prst="rect">
            <a:avLst/>
          </a:prstGeom>
          <a:noFill/>
        </p:spPr>
        <p:txBody>
          <a:bodyPr wrap="square" rtlCol="0">
            <a:spAutoFit/>
          </a:bodyPr>
          <a:lstStyle/>
          <a:p>
            <a:r>
              <a:rPr lang="en-US" sz="1400" dirty="0">
                <a:solidFill>
                  <a:schemeClr val="bg1"/>
                </a:solidFill>
              </a:rPr>
              <a:t>http://</a:t>
            </a:r>
            <a:r>
              <a:rPr lang="en-US" sz="1400" dirty="0" smtClean="0">
                <a:solidFill>
                  <a:schemeClr val="bg1"/>
                </a:solidFill>
              </a:rPr>
              <a:t>tikamihasmoved.deviantart.com/art/Space-The-Final-Frontier-145023577</a:t>
            </a:r>
            <a:endParaRPr lang="en-US" dirty="0"/>
          </a:p>
        </p:txBody>
      </p:sp>
    </p:spTree>
    <p:custDataLst>
      <p:tags r:id="rId1"/>
    </p:custDataLst>
    <p:extLst>
      <p:ext uri="{BB962C8B-B14F-4D97-AF65-F5344CB8AC3E}">
        <p14:creationId xmlns:p14="http://schemas.microsoft.com/office/powerpoint/2010/main" val="3118642092"/>
      </p:ext>
    </p:extLst>
  </p:cSld>
  <p:clrMapOvr>
    <a:masterClrMapping/>
  </p:clrMapOvr>
  <mc:AlternateContent xmlns:mc="http://schemas.openxmlformats.org/markup-compatibility/2006">
    <mc:Choice xmlns:p14="http://schemas.microsoft.com/office/powerpoint/2010/main" Requires="p14">
      <p:transition spd="slow" p14:dur="3000" advTm="14005">
        <p14:vortex dir="r"/>
      </p:transition>
    </mc:Choice>
    <mc:Fallback>
      <p:transition spd="slow" advTm="140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th00.deviantart.net/fs50/PRE/i/2009/332/b/4/Space__The_Final_Frontier_by_tikamifirebir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114"/>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295400" y="228600"/>
            <a:ext cx="7643500" cy="861774"/>
          </a:xfrm>
          <a:prstGeom prst="rect">
            <a:avLst/>
          </a:prstGeom>
          <a:noFill/>
        </p:spPr>
        <p:txBody>
          <a:bodyPr wrap="square" lIns="91440" tIns="45720" rIns="91440" bIns="45720">
            <a:spAutoFit/>
          </a:bodyPr>
          <a:lstStyle/>
          <a:p>
            <a:pPr algn="ctr"/>
            <a:r>
              <a:rPr lang="en-US" sz="50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eflection blurRad="6350" stA="50000" endA="300" endPos="50000" dist="29997" dir="5400000" sy="-100000" algn="bl" rotWithShape="0"/>
                </a:effectLst>
              </a:rPr>
              <a:t>CS1/CS2 – the Final Frontier</a:t>
            </a:r>
            <a:endParaRPr lang="en-US" sz="5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eflection blurRad="6350" stA="50000" endA="300" endPos="50000" dist="29997" dir="5400000" sy="-100000" algn="bl" rotWithShape="0"/>
              </a:effectLst>
            </a:endParaRPr>
          </a:p>
        </p:txBody>
      </p:sp>
      <p:sp>
        <p:nvSpPr>
          <p:cNvPr id="9" name="TextBox 8"/>
          <p:cNvSpPr txBox="1"/>
          <p:nvPr/>
        </p:nvSpPr>
        <p:spPr>
          <a:xfrm>
            <a:off x="5257800" y="6324600"/>
            <a:ext cx="3886200" cy="523220"/>
          </a:xfrm>
          <a:prstGeom prst="rect">
            <a:avLst/>
          </a:prstGeom>
          <a:noFill/>
        </p:spPr>
        <p:txBody>
          <a:bodyPr wrap="square" rtlCol="0">
            <a:spAutoFit/>
          </a:bodyPr>
          <a:lstStyle/>
          <a:p>
            <a:r>
              <a:rPr lang="en-US" sz="1400" dirty="0">
                <a:solidFill>
                  <a:schemeClr val="bg1"/>
                </a:solidFill>
              </a:rPr>
              <a:t>http://</a:t>
            </a:r>
            <a:r>
              <a:rPr lang="en-US" sz="1400" dirty="0" smtClean="0">
                <a:solidFill>
                  <a:schemeClr val="bg1"/>
                </a:solidFill>
              </a:rPr>
              <a:t>tikamihasmoved.deviantart.com/art/Space-The-Final-Frontier-145023577</a:t>
            </a:r>
            <a:endParaRPr lang="en-US" dirty="0"/>
          </a:p>
        </p:txBody>
      </p:sp>
    </p:spTree>
    <p:extLst>
      <p:ext uri="{BB962C8B-B14F-4D97-AF65-F5344CB8AC3E}">
        <p14:creationId xmlns:p14="http://schemas.microsoft.com/office/powerpoint/2010/main" val="1506660588"/>
      </p:ext>
    </p:extLst>
  </p:cSld>
  <p:clrMapOvr>
    <a:masterClrMapping/>
  </p:clrMapOvr>
  <mc:AlternateContent xmlns:mc="http://schemas.openxmlformats.org/markup-compatibility/2006">
    <mc:Choice xmlns:p14="http://schemas.microsoft.com/office/powerpoint/2010/main" Requires="p14">
      <p:transition p14:dur="0" advTm="16543"/>
    </mc:Choice>
    <mc:Fallback>
      <p:transition advTm="16543"/>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 Final Frontier</a:t>
            </a:r>
            <a:endParaRPr lang="en-US" dirty="0"/>
          </a:p>
        </p:txBody>
      </p:sp>
      <p:sp>
        <p:nvSpPr>
          <p:cNvPr id="3" name="Content Placeholder 2"/>
          <p:cNvSpPr>
            <a:spLocks noGrp="1"/>
          </p:cNvSpPr>
          <p:nvPr>
            <p:ph idx="1"/>
          </p:nvPr>
        </p:nvSpPr>
        <p:spPr/>
        <p:txBody>
          <a:bodyPr/>
          <a:lstStyle/>
          <a:p>
            <a:r>
              <a:rPr lang="en-US" dirty="0" smtClean="0"/>
              <a:t>If I could just get them to learn </a:t>
            </a:r>
            <a:br>
              <a:rPr lang="en-US" dirty="0" smtClean="0"/>
            </a:br>
            <a:r>
              <a:rPr lang="en-US" dirty="0" smtClean="0"/>
              <a:t>    they would be successful.</a:t>
            </a:r>
          </a:p>
        </p:txBody>
      </p:sp>
      <p:sp>
        <p:nvSpPr>
          <p:cNvPr id="4" name="TextBox 3"/>
          <p:cNvSpPr txBox="1"/>
          <p:nvPr/>
        </p:nvSpPr>
        <p:spPr>
          <a:xfrm>
            <a:off x="5943600" y="1600198"/>
            <a:ext cx="1828800" cy="584775"/>
          </a:xfrm>
          <a:prstGeom prst="rect">
            <a:avLst/>
          </a:prstGeom>
          <a:noFill/>
        </p:spPr>
        <p:txBody>
          <a:bodyPr wrap="square" rtlCol="0">
            <a:spAutoFit/>
          </a:bodyPr>
          <a:lstStyle/>
          <a:p>
            <a:r>
              <a:rPr lang="en-US" sz="3200" dirty="0" smtClean="0">
                <a:solidFill>
                  <a:schemeClr val="tx1">
                    <a:lumMod val="65000"/>
                    <a:lumOff val="35000"/>
                  </a:schemeClr>
                </a:solidFill>
              </a:rPr>
              <a:t>objects</a:t>
            </a:r>
            <a:endParaRPr lang="en-US" sz="2400" dirty="0">
              <a:solidFill>
                <a:schemeClr val="tx1">
                  <a:lumMod val="65000"/>
                  <a:lumOff val="35000"/>
                </a:schemeClr>
              </a:solidFill>
            </a:endParaRPr>
          </a:p>
        </p:txBody>
      </p:sp>
      <p:sp>
        <p:nvSpPr>
          <p:cNvPr id="5" name="TextBox 4"/>
          <p:cNvSpPr txBox="1"/>
          <p:nvPr/>
        </p:nvSpPr>
        <p:spPr>
          <a:xfrm>
            <a:off x="6030892" y="1600196"/>
            <a:ext cx="2362200" cy="584775"/>
          </a:xfrm>
          <a:prstGeom prst="rect">
            <a:avLst/>
          </a:prstGeom>
          <a:noFill/>
        </p:spPr>
        <p:txBody>
          <a:bodyPr wrap="square" rtlCol="0">
            <a:spAutoFit/>
          </a:bodyPr>
          <a:lstStyle/>
          <a:p>
            <a:r>
              <a:rPr lang="en-US" sz="3200" dirty="0">
                <a:solidFill>
                  <a:schemeClr val="tx1">
                    <a:lumMod val="65000"/>
                    <a:lumOff val="35000"/>
                  </a:schemeClr>
                </a:solidFill>
              </a:rPr>
              <a:t>i</a:t>
            </a:r>
            <a:r>
              <a:rPr lang="en-US" sz="3200" dirty="0" smtClean="0">
                <a:solidFill>
                  <a:schemeClr val="tx1">
                    <a:lumMod val="65000"/>
                    <a:lumOff val="35000"/>
                  </a:schemeClr>
                </a:solidFill>
              </a:rPr>
              <a:t>nheritance</a:t>
            </a:r>
          </a:p>
        </p:txBody>
      </p:sp>
      <p:sp>
        <p:nvSpPr>
          <p:cNvPr id="6" name="TextBox 5"/>
          <p:cNvSpPr txBox="1"/>
          <p:nvPr/>
        </p:nvSpPr>
        <p:spPr>
          <a:xfrm>
            <a:off x="5995204" y="1600198"/>
            <a:ext cx="1828800" cy="584775"/>
          </a:xfrm>
          <a:prstGeom prst="rect">
            <a:avLst/>
          </a:prstGeom>
          <a:noFill/>
        </p:spPr>
        <p:txBody>
          <a:bodyPr wrap="square" rtlCol="0">
            <a:spAutoFit/>
          </a:bodyPr>
          <a:lstStyle/>
          <a:p>
            <a:r>
              <a:rPr lang="en-US" sz="3200" dirty="0" smtClean="0">
                <a:solidFill>
                  <a:schemeClr val="tx1">
                    <a:lumMod val="65000"/>
                    <a:lumOff val="35000"/>
                  </a:schemeClr>
                </a:solidFill>
              </a:rPr>
              <a:t>variables</a:t>
            </a:r>
            <a:endParaRPr lang="en-US" sz="2400" dirty="0">
              <a:solidFill>
                <a:schemeClr val="tx1">
                  <a:lumMod val="65000"/>
                  <a:lumOff val="35000"/>
                </a:schemeClr>
              </a:solidFill>
            </a:endParaRPr>
          </a:p>
        </p:txBody>
      </p:sp>
      <p:sp>
        <p:nvSpPr>
          <p:cNvPr id="7" name="TextBox 6"/>
          <p:cNvSpPr txBox="1"/>
          <p:nvPr/>
        </p:nvSpPr>
        <p:spPr>
          <a:xfrm>
            <a:off x="5981700" y="1600198"/>
            <a:ext cx="1828800" cy="584775"/>
          </a:xfrm>
          <a:prstGeom prst="rect">
            <a:avLst/>
          </a:prstGeom>
          <a:noFill/>
        </p:spPr>
        <p:txBody>
          <a:bodyPr wrap="square" rtlCol="0">
            <a:spAutoFit/>
          </a:bodyPr>
          <a:lstStyle/>
          <a:p>
            <a:r>
              <a:rPr lang="en-US" sz="3200" dirty="0" smtClean="0">
                <a:solidFill>
                  <a:schemeClr val="tx1">
                    <a:lumMod val="65000"/>
                    <a:lumOff val="35000"/>
                  </a:schemeClr>
                </a:solidFill>
              </a:rPr>
              <a:t>functions</a:t>
            </a:r>
            <a:endParaRPr lang="en-US" sz="2400" dirty="0">
              <a:solidFill>
                <a:schemeClr val="tx1">
                  <a:lumMod val="65000"/>
                  <a:lumOff val="35000"/>
                </a:schemeClr>
              </a:solidFill>
            </a:endParaRPr>
          </a:p>
        </p:txBody>
      </p:sp>
      <p:sp>
        <p:nvSpPr>
          <p:cNvPr id="8" name="TextBox 7"/>
          <p:cNvSpPr txBox="1"/>
          <p:nvPr/>
        </p:nvSpPr>
        <p:spPr>
          <a:xfrm>
            <a:off x="6004849" y="1600197"/>
            <a:ext cx="2209800" cy="584775"/>
          </a:xfrm>
          <a:prstGeom prst="rect">
            <a:avLst/>
          </a:prstGeom>
          <a:noFill/>
        </p:spPr>
        <p:txBody>
          <a:bodyPr wrap="square" rtlCol="0">
            <a:spAutoFit/>
          </a:bodyPr>
          <a:lstStyle/>
          <a:p>
            <a:r>
              <a:rPr lang="en-US" sz="3200" dirty="0" smtClean="0">
                <a:solidFill>
                  <a:schemeClr val="tx1">
                    <a:lumMod val="65000"/>
                    <a:lumOff val="35000"/>
                  </a:schemeClr>
                </a:solidFill>
              </a:rPr>
              <a:t>parameters</a:t>
            </a:r>
            <a:endParaRPr lang="en-US" sz="2400" dirty="0">
              <a:solidFill>
                <a:schemeClr val="tx1">
                  <a:lumMod val="65000"/>
                  <a:lumOff val="35000"/>
                </a:schemeClr>
              </a:solidFill>
            </a:endParaRPr>
          </a:p>
        </p:txBody>
      </p:sp>
      <p:sp>
        <p:nvSpPr>
          <p:cNvPr id="9" name="TextBox 8"/>
          <p:cNvSpPr txBox="1"/>
          <p:nvPr/>
        </p:nvSpPr>
        <p:spPr>
          <a:xfrm>
            <a:off x="5969643" y="1606480"/>
            <a:ext cx="3162300" cy="553998"/>
          </a:xfrm>
          <a:prstGeom prst="rect">
            <a:avLst/>
          </a:prstGeom>
          <a:noFill/>
        </p:spPr>
        <p:txBody>
          <a:bodyPr wrap="square" rtlCol="0">
            <a:spAutoFit/>
          </a:bodyPr>
          <a:lstStyle/>
          <a:p>
            <a:r>
              <a:rPr lang="en-US" sz="3000" dirty="0">
                <a:solidFill>
                  <a:schemeClr val="tx1">
                    <a:lumMod val="65000"/>
                    <a:lumOff val="35000"/>
                  </a:schemeClr>
                </a:solidFill>
              </a:rPr>
              <a:t>b</a:t>
            </a:r>
            <a:r>
              <a:rPr lang="en-US" sz="3000" dirty="0" smtClean="0">
                <a:solidFill>
                  <a:schemeClr val="tx1">
                    <a:lumMod val="65000"/>
                    <a:lumOff val="35000"/>
                  </a:schemeClr>
                </a:solidFill>
              </a:rPr>
              <a:t>inary search trees</a:t>
            </a:r>
            <a:endParaRPr lang="en-US" sz="3000" dirty="0">
              <a:solidFill>
                <a:schemeClr val="tx1">
                  <a:lumMod val="65000"/>
                  <a:lumOff val="35000"/>
                </a:schemeClr>
              </a:solidFill>
            </a:endParaRPr>
          </a:p>
        </p:txBody>
      </p:sp>
      <p:sp>
        <p:nvSpPr>
          <p:cNvPr id="10" name="TextBox 9"/>
          <p:cNvSpPr txBox="1"/>
          <p:nvPr/>
        </p:nvSpPr>
        <p:spPr>
          <a:xfrm>
            <a:off x="6041502" y="1546891"/>
            <a:ext cx="2362200" cy="584775"/>
          </a:xfrm>
          <a:prstGeom prst="rect">
            <a:avLst/>
          </a:prstGeom>
          <a:noFill/>
        </p:spPr>
        <p:txBody>
          <a:bodyPr wrap="square" rtlCol="0">
            <a:spAutoFit/>
          </a:bodyPr>
          <a:lstStyle/>
          <a:p>
            <a:r>
              <a:rPr lang="en-US" sz="3200" dirty="0" smtClean="0">
                <a:solidFill>
                  <a:schemeClr val="tx1">
                    <a:lumMod val="65000"/>
                    <a:lumOff val="35000"/>
                  </a:schemeClr>
                </a:solidFill>
              </a:rPr>
              <a:t>Quick sort</a:t>
            </a:r>
            <a:endParaRPr lang="en-US" sz="2400" dirty="0">
              <a:solidFill>
                <a:schemeClr val="tx1">
                  <a:lumMod val="65000"/>
                  <a:lumOff val="35000"/>
                </a:schemeClr>
              </a:solidFill>
            </a:endParaRPr>
          </a:p>
        </p:txBody>
      </p:sp>
    </p:spTree>
    <p:extLst>
      <p:ext uri="{BB962C8B-B14F-4D97-AF65-F5344CB8AC3E}">
        <p14:creationId xmlns:p14="http://schemas.microsoft.com/office/powerpoint/2010/main" val="2622021678"/>
      </p:ext>
    </p:extLst>
  </p:cSld>
  <p:clrMapOvr>
    <a:masterClrMapping/>
  </p:clrMapOvr>
  <mc:AlternateContent xmlns:mc="http://schemas.openxmlformats.org/markup-compatibility/2006">
    <mc:Choice xmlns:p14="http://schemas.microsoft.com/office/powerpoint/2010/main" Requires="p14">
      <p:transition spd="slow" p14:dur="2000" advTm="24068"/>
    </mc:Choice>
    <mc:Fallback>
      <p:transition spd="slow" advTm="24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7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subTnLst>
                                    <p:set>
                                      <p:cBhvr override="childStyle">
                                        <p:cTn dur="1" fill="hold" display="0" masterRel="sameClick" afterEffect="1">
                                          <p:stCondLst>
                                            <p:cond evt="end" delay="0">
                                              <p:tn val="5"/>
                                            </p:cond>
                                          </p:stCondLst>
                                        </p:cTn>
                                        <p:tgtEl>
                                          <p:spTgt spid="4"/>
                                        </p:tgtEl>
                                        <p:attrNameLst>
                                          <p:attrName>style.visibility</p:attrName>
                                        </p:attrNameLst>
                                      </p:cBhvr>
                                      <p:to>
                                        <p:strVal val="hidden"/>
                                      </p:to>
                                    </p:set>
                                  </p:subTnLst>
                                </p:cTn>
                              </p:par>
                            </p:childTnLst>
                          </p:cTn>
                        </p:par>
                        <p:par>
                          <p:cTn id="8" fill="hold">
                            <p:stCondLst>
                              <p:cond delay="2840"/>
                            </p:stCondLst>
                            <p:childTnLst>
                              <p:par>
                                <p:cTn id="9" presetID="10" presetClass="entr" presetSubtype="0" fill="hold" grpId="0" nodeType="afterEffect">
                                  <p:stCondLst>
                                    <p:cond delay="1000"/>
                                  </p:stCondLst>
                                  <p:iterate type="lt">
                                    <p:tmPct val="10000"/>
                                  </p:iterate>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2000"/>
                                        <p:tgtEl>
                                          <p:spTgt spid="7">
                                            <p:txEl>
                                              <p:pRg st="0" end="0"/>
                                            </p:txEl>
                                          </p:spTgt>
                                        </p:tgtEl>
                                      </p:cBhvr>
                                    </p:animEffect>
                                  </p:childTnLst>
                                  <p:subTnLst>
                                    <p:set>
                                      <p:cBhvr override="childStyle">
                                        <p:cTn dur="1" fill="hold" display="0" masterRel="sameClick" afterEffect="1">
                                          <p:stCondLst>
                                            <p:cond evt="end" delay="0">
                                              <p:tn val="9"/>
                                            </p:cond>
                                          </p:stCondLst>
                                        </p:cTn>
                                        <p:tgtEl>
                                          <p:spTgt spid="7">
                                            <p:txEl>
                                              <p:pRg st="0" end="0"/>
                                            </p:txEl>
                                          </p:spTgt>
                                        </p:tgtEl>
                                        <p:attrNameLst>
                                          <p:attrName>style.visibility</p:attrName>
                                        </p:attrNameLst>
                                      </p:cBhvr>
                                      <p:to>
                                        <p:strVal val="hidden"/>
                                      </p:to>
                                    </p:set>
                                  </p:subTnLst>
                                </p:cTn>
                              </p:par>
                            </p:childTnLst>
                          </p:cTn>
                        </p:par>
                        <p:par>
                          <p:cTn id="12" fill="hold">
                            <p:stCondLst>
                              <p:cond delay="7440"/>
                            </p:stCondLst>
                            <p:childTnLst>
                              <p:par>
                                <p:cTn id="13" presetID="10" presetClass="entr" presetSubtype="0" fill="hold" grpId="0" nodeType="afterEffect">
                                  <p:stCondLst>
                                    <p:cond delay="0"/>
                                  </p:stCondLst>
                                  <p:iterate type="lt">
                                    <p:tmPct val="5000"/>
                                  </p:iterate>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subTnLst>
                                    <p:set>
                                      <p:cBhvr override="childStyle">
                                        <p:cTn dur="1" fill="hold" display="0" masterRel="sameClick" afterEffect="1">
                                          <p:stCondLst>
                                            <p:cond evt="end" delay="0">
                                              <p:tn val="13"/>
                                            </p:cond>
                                          </p:stCondLst>
                                        </p:cTn>
                                        <p:tgtEl>
                                          <p:spTgt spid="8"/>
                                        </p:tgtEl>
                                        <p:attrNameLst>
                                          <p:attrName>style.visibility</p:attrName>
                                        </p:attrNameLst>
                                      </p:cBhvr>
                                      <p:to>
                                        <p:strVal val="hidden"/>
                                      </p:to>
                                    </p:set>
                                  </p:subTnLst>
                                </p:cTn>
                              </p:par>
                            </p:childTnLst>
                          </p:cTn>
                        </p:par>
                        <p:par>
                          <p:cTn id="16" fill="hold">
                            <p:stCondLst>
                              <p:cond delay="10340"/>
                            </p:stCondLst>
                            <p:childTnLst>
                              <p:par>
                                <p:cTn id="17" presetID="10" presetClass="entr" presetSubtype="0" fill="hold" grpId="0" nodeType="afterEffect">
                                  <p:stCondLst>
                                    <p:cond delay="0"/>
                                  </p:stCondLst>
                                  <p:iterate type="lt">
                                    <p:tmPct val="5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subTnLst>
                                    <p:set>
                                      <p:cBhvr override="childStyle">
                                        <p:cTn dur="1" fill="hold" display="0" masterRel="sameClick" afterEffect="1">
                                          <p:stCondLst>
                                            <p:cond evt="end" delay="0">
                                              <p:tn val="17"/>
                                            </p:cond>
                                          </p:stCondLst>
                                        </p:cTn>
                                        <p:tgtEl>
                                          <p:spTgt spid="6"/>
                                        </p:tgtEl>
                                        <p:attrNameLst>
                                          <p:attrName>style.visibility</p:attrName>
                                        </p:attrNameLst>
                                      </p:cBhvr>
                                      <p:to>
                                        <p:strVal val="hidden"/>
                                      </p:to>
                                    </p:set>
                                  </p:subTnLst>
                                </p:cTn>
                              </p:par>
                            </p:childTnLst>
                          </p:cTn>
                        </p:par>
                        <p:par>
                          <p:cTn id="20" fill="hold">
                            <p:stCondLst>
                              <p:cond delay="13140"/>
                            </p:stCondLst>
                            <p:childTnLst>
                              <p:par>
                                <p:cTn id="21" presetID="10" presetClass="entr" presetSubtype="0" fill="hold" grpId="0" nodeType="afterEffect">
                                  <p:stCondLst>
                                    <p:cond delay="0"/>
                                  </p:stCondLst>
                                  <p:iterate type="lt">
                                    <p:tmPct val="5000"/>
                                  </p:iterate>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subTnLst>
                                    <p:set>
                                      <p:cBhvr override="childStyle">
                                        <p:cTn dur="1" fill="hold" display="0" masterRel="sameClick" afterEffect="1">
                                          <p:stCondLst>
                                            <p:cond evt="end" delay="0">
                                              <p:tn val="21"/>
                                            </p:cond>
                                          </p:stCondLst>
                                        </p:cTn>
                                        <p:tgtEl>
                                          <p:spTgt spid="5"/>
                                        </p:tgtEl>
                                        <p:attrNameLst>
                                          <p:attrName>style.visibility</p:attrName>
                                        </p:attrNameLst>
                                      </p:cBhvr>
                                      <p:to>
                                        <p:strVal val="hidden"/>
                                      </p:to>
                                    </p:set>
                                  </p:subTnLst>
                                </p:cTn>
                              </p:par>
                            </p:childTnLst>
                          </p:cTn>
                        </p:par>
                        <p:par>
                          <p:cTn id="24" fill="hold">
                            <p:stCondLst>
                              <p:cond delay="16140"/>
                            </p:stCondLst>
                            <p:childTnLst>
                              <p:par>
                                <p:cTn id="25" presetID="10" presetClass="entr" presetSubtype="0" fill="hold" grpId="0" nodeType="afterEffect">
                                  <p:stCondLst>
                                    <p:cond delay="0"/>
                                  </p:stCondLst>
                                  <p:iterate type="lt">
                                    <p:tmPct val="5000"/>
                                  </p:iterate>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subTnLst>
                                    <p:set>
                                      <p:cBhvr override="childStyle">
                                        <p:cTn dur="1" fill="hold" display="0" masterRel="sameClick" afterEffect="1">
                                          <p:stCondLst>
                                            <p:cond evt="end" delay="0">
                                              <p:tn val="25"/>
                                            </p:cond>
                                          </p:stCondLst>
                                        </p:cTn>
                                        <p:tgtEl>
                                          <p:spTgt spid="10"/>
                                        </p:tgtEl>
                                        <p:attrNameLst>
                                          <p:attrName>style.visibility</p:attrName>
                                        </p:attrNameLst>
                                      </p:cBhvr>
                                      <p:to>
                                        <p:strVal val="hidden"/>
                                      </p:to>
                                    </p:set>
                                  </p:subTnLst>
                                </p:cTn>
                              </p:par>
                            </p:childTnLst>
                          </p:cTn>
                        </p:par>
                        <p:par>
                          <p:cTn id="28" fill="hold">
                            <p:stCondLst>
                              <p:cond delay="18940"/>
                            </p:stCondLst>
                            <p:childTnLst>
                              <p:par>
                                <p:cTn id="29" presetID="10" presetClass="entr" presetSubtype="0" fill="hold" grpId="0" nodeType="afterEffect">
                                  <p:stCondLst>
                                    <p:cond delay="0"/>
                                  </p:stCondLst>
                                  <p:iterate type="lt">
                                    <p:tmPct val="5000"/>
                                  </p:iterate>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build="p" advAuto="150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20479397">
            <a:off x="408388" y="2607668"/>
            <a:ext cx="8169372" cy="1323439"/>
          </a:xfrm>
          <a:prstGeom prst="rect">
            <a:avLst/>
          </a:prstGeom>
          <a:noFill/>
        </p:spPr>
        <p:txBody>
          <a:bodyPr wrap="square" lIns="91440" tIns="45720" rIns="91440" bIns="45720">
            <a:prstTxWarp prst="textCanDow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REALLY ?!?!?!</a:t>
            </a:r>
            <a:endParaRPr lang="en-US" sz="8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528921109"/>
      </p:ext>
    </p:extLst>
  </p:cSld>
  <p:clrMapOvr>
    <a:masterClrMapping/>
  </p:clrMapOvr>
  <mc:AlternateContent xmlns:mc="http://schemas.openxmlformats.org/markup-compatibility/2006">
    <mc:Choice xmlns:p14="http://schemas.microsoft.com/office/powerpoint/2010/main" Requires="p14">
      <p:transition spd="slow" p14:dur="2000" advTm="6869"/>
    </mc:Choice>
    <mc:Fallback>
      <p:transition spd="slow" advTm="6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Truth is Out There…</a:t>
            </a:r>
            <a:endParaRPr lang="en-US" dirty="0"/>
          </a:p>
        </p:txBody>
      </p:sp>
      <p:sp>
        <p:nvSpPr>
          <p:cNvPr id="3" name="Content Placeholder 2"/>
          <p:cNvSpPr>
            <a:spLocks noGrp="1"/>
          </p:cNvSpPr>
          <p:nvPr>
            <p:ph idx="1"/>
          </p:nvPr>
        </p:nvSpPr>
        <p:spPr/>
        <p:txBody>
          <a:bodyPr/>
          <a:lstStyle/>
          <a:p>
            <a:r>
              <a:rPr lang="en-US" dirty="0" smtClean="0"/>
              <a:t>Actually, I think we all know there is more to student success than learning </a:t>
            </a:r>
            <a:endParaRPr lang="en-US" dirty="0"/>
          </a:p>
        </p:txBody>
      </p:sp>
      <p:sp>
        <p:nvSpPr>
          <p:cNvPr id="5" name="TextBox 4"/>
          <p:cNvSpPr txBox="1"/>
          <p:nvPr/>
        </p:nvSpPr>
        <p:spPr>
          <a:xfrm rot="20461643">
            <a:off x="3881456" y="3195976"/>
            <a:ext cx="1828800" cy="584775"/>
          </a:xfrm>
          <a:prstGeom prst="rect">
            <a:avLst/>
          </a:prstGeom>
          <a:noFill/>
        </p:spPr>
        <p:txBody>
          <a:bodyPr wrap="square" rtlCol="0">
            <a:spAutoFit/>
          </a:bodyPr>
          <a:lstStyle/>
          <a:p>
            <a:r>
              <a:rPr lang="en-US" sz="3200" dirty="0" smtClean="0">
                <a:solidFill>
                  <a:schemeClr val="tx1">
                    <a:lumMod val="65000"/>
                    <a:lumOff val="35000"/>
                  </a:schemeClr>
                </a:solidFill>
              </a:rPr>
              <a:t>objects</a:t>
            </a:r>
            <a:endParaRPr lang="en-US" sz="2400" dirty="0">
              <a:solidFill>
                <a:schemeClr val="tx1">
                  <a:lumMod val="65000"/>
                  <a:lumOff val="35000"/>
                </a:schemeClr>
              </a:solidFill>
            </a:endParaRPr>
          </a:p>
        </p:txBody>
      </p:sp>
      <p:sp>
        <p:nvSpPr>
          <p:cNvPr id="6" name="TextBox 5"/>
          <p:cNvSpPr txBox="1"/>
          <p:nvPr/>
        </p:nvSpPr>
        <p:spPr>
          <a:xfrm rot="238211">
            <a:off x="5366313" y="5257800"/>
            <a:ext cx="2362200" cy="584775"/>
          </a:xfrm>
          <a:prstGeom prst="rect">
            <a:avLst/>
          </a:prstGeom>
          <a:noFill/>
        </p:spPr>
        <p:txBody>
          <a:bodyPr wrap="square" rtlCol="0">
            <a:spAutoFit/>
          </a:bodyPr>
          <a:lstStyle/>
          <a:p>
            <a:r>
              <a:rPr lang="en-US" sz="3200" dirty="0">
                <a:solidFill>
                  <a:schemeClr val="tx1">
                    <a:lumMod val="65000"/>
                    <a:lumOff val="35000"/>
                  </a:schemeClr>
                </a:solidFill>
              </a:rPr>
              <a:t>i</a:t>
            </a:r>
            <a:r>
              <a:rPr lang="en-US" sz="3200" dirty="0" smtClean="0">
                <a:solidFill>
                  <a:schemeClr val="tx1">
                    <a:lumMod val="65000"/>
                    <a:lumOff val="35000"/>
                  </a:schemeClr>
                </a:solidFill>
              </a:rPr>
              <a:t>nheritance</a:t>
            </a:r>
          </a:p>
        </p:txBody>
      </p:sp>
      <p:sp>
        <p:nvSpPr>
          <p:cNvPr id="7" name="TextBox 6"/>
          <p:cNvSpPr txBox="1"/>
          <p:nvPr/>
        </p:nvSpPr>
        <p:spPr>
          <a:xfrm rot="20105013">
            <a:off x="3848101" y="5192630"/>
            <a:ext cx="1828800" cy="584775"/>
          </a:xfrm>
          <a:prstGeom prst="rect">
            <a:avLst/>
          </a:prstGeom>
          <a:noFill/>
        </p:spPr>
        <p:txBody>
          <a:bodyPr wrap="square" rtlCol="0">
            <a:spAutoFit/>
          </a:bodyPr>
          <a:lstStyle/>
          <a:p>
            <a:r>
              <a:rPr lang="en-US" sz="3200" dirty="0" smtClean="0">
                <a:solidFill>
                  <a:schemeClr val="tx1">
                    <a:lumMod val="65000"/>
                    <a:lumOff val="35000"/>
                  </a:schemeClr>
                </a:solidFill>
              </a:rPr>
              <a:t>variables</a:t>
            </a:r>
            <a:endParaRPr lang="en-US" sz="2400" dirty="0">
              <a:solidFill>
                <a:schemeClr val="tx1">
                  <a:lumMod val="65000"/>
                  <a:lumOff val="35000"/>
                </a:schemeClr>
              </a:solidFill>
            </a:endParaRPr>
          </a:p>
        </p:txBody>
      </p:sp>
      <p:sp>
        <p:nvSpPr>
          <p:cNvPr id="8" name="TextBox 7"/>
          <p:cNvSpPr txBox="1"/>
          <p:nvPr/>
        </p:nvSpPr>
        <p:spPr>
          <a:xfrm rot="1246827">
            <a:off x="4927799" y="4660014"/>
            <a:ext cx="1828800" cy="584775"/>
          </a:xfrm>
          <a:prstGeom prst="rect">
            <a:avLst/>
          </a:prstGeom>
          <a:noFill/>
        </p:spPr>
        <p:txBody>
          <a:bodyPr wrap="square" rtlCol="0">
            <a:spAutoFit/>
          </a:bodyPr>
          <a:lstStyle/>
          <a:p>
            <a:r>
              <a:rPr lang="en-US" sz="3200" dirty="0" smtClean="0">
                <a:solidFill>
                  <a:schemeClr val="tx1">
                    <a:lumMod val="65000"/>
                    <a:lumOff val="35000"/>
                  </a:schemeClr>
                </a:solidFill>
              </a:rPr>
              <a:t>functions</a:t>
            </a:r>
            <a:endParaRPr lang="en-US" sz="2400" dirty="0">
              <a:solidFill>
                <a:schemeClr val="tx1">
                  <a:lumMod val="65000"/>
                  <a:lumOff val="35000"/>
                </a:schemeClr>
              </a:solidFill>
            </a:endParaRPr>
          </a:p>
        </p:txBody>
      </p:sp>
      <p:sp>
        <p:nvSpPr>
          <p:cNvPr id="9" name="TextBox 8"/>
          <p:cNvSpPr txBox="1"/>
          <p:nvPr/>
        </p:nvSpPr>
        <p:spPr>
          <a:xfrm rot="20583680">
            <a:off x="3313852" y="4222037"/>
            <a:ext cx="2209800" cy="584775"/>
          </a:xfrm>
          <a:prstGeom prst="rect">
            <a:avLst/>
          </a:prstGeom>
          <a:noFill/>
        </p:spPr>
        <p:txBody>
          <a:bodyPr wrap="square" rtlCol="0">
            <a:spAutoFit/>
          </a:bodyPr>
          <a:lstStyle/>
          <a:p>
            <a:r>
              <a:rPr lang="en-US" sz="3200" dirty="0" smtClean="0">
                <a:solidFill>
                  <a:schemeClr val="tx1">
                    <a:lumMod val="65000"/>
                    <a:lumOff val="35000"/>
                  </a:schemeClr>
                </a:solidFill>
              </a:rPr>
              <a:t>parameters</a:t>
            </a:r>
            <a:endParaRPr lang="en-US" sz="2400" dirty="0">
              <a:solidFill>
                <a:schemeClr val="tx1">
                  <a:lumMod val="65000"/>
                  <a:lumOff val="35000"/>
                </a:schemeClr>
              </a:solidFill>
            </a:endParaRPr>
          </a:p>
        </p:txBody>
      </p:sp>
      <p:sp>
        <p:nvSpPr>
          <p:cNvPr id="10" name="TextBox 9"/>
          <p:cNvSpPr txBox="1"/>
          <p:nvPr/>
        </p:nvSpPr>
        <p:spPr>
          <a:xfrm rot="717575">
            <a:off x="4533536" y="3810000"/>
            <a:ext cx="3162300" cy="553998"/>
          </a:xfrm>
          <a:prstGeom prst="rect">
            <a:avLst/>
          </a:prstGeom>
          <a:noFill/>
        </p:spPr>
        <p:txBody>
          <a:bodyPr wrap="square" rtlCol="0">
            <a:spAutoFit/>
          </a:bodyPr>
          <a:lstStyle/>
          <a:p>
            <a:r>
              <a:rPr lang="en-US" sz="3000" dirty="0">
                <a:solidFill>
                  <a:schemeClr val="tx1">
                    <a:lumMod val="65000"/>
                    <a:lumOff val="35000"/>
                  </a:schemeClr>
                </a:solidFill>
              </a:rPr>
              <a:t>b</a:t>
            </a:r>
            <a:r>
              <a:rPr lang="en-US" sz="3000" dirty="0" smtClean="0">
                <a:solidFill>
                  <a:schemeClr val="tx1">
                    <a:lumMod val="65000"/>
                    <a:lumOff val="35000"/>
                  </a:schemeClr>
                </a:solidFill>
              </a:rPr>
              <a:t>inary search trees</a:t>
            </a:r>
            <a:endParaRPr lang="en-US" sz="3000" dirty="0">
              <a:solidFill>
                <a:schemeClr val="tx1">
                  <a:lumMod val="65000"/>
                  <a:lumOff val="35000"/>
                </a:schemeClr>
              </a:solidFill>
            </a:endParaRPr>
          </a:p>
        </p:txBody>
      </p:sp>
      <p:sp>
        <p:nvSpPr>
          <p:cNvPr id="11" name="TextBox 10"/>
          <p:cNvSpPr txBox="1"/>
          <p:nvPr/>
        </p:nvSpPr>
        <p:spPr>
          <a:xfrm rot="1037809">
            <a:off x="4218220" y="2852544"/>
            <a:ext cx="2362200" cy="584775"/>
          </a:xfrm>
          <a:prstGeom prst="rect">
            <a:avLst/>
          </a:prstGeom>
          <a:noFill/>
        </p:spPr>
        <p:txBody>
          <a:bodyPr wrap="square" rtlCol="0">
            <a:spAutoFit/>
          </a:bodyPr>
          <a:lstStyle/>
          <a:p>
            <a:r>
              <a:rPr lang="en-US" sz="3200" dirty="0" smtClean="0">
                <a:solidFill>
                  <a:schemeClr val="tx1">
                    <a:lumMod val="65000"/>
                    <a:lumOff val="35000"/>
                  </a:schemeClr>
                </a:solidFill>
              </a:rPr>
              <a:t>Quick sort</a:t>
            </a:r>
            <a:endParaRPr lang="en-US" sz="2400" dirty="0">
              <a:solidFill>
                <a:schemeClr val="tx1">
                  <a:lumMod val="65000"/>
                  <a:lumOff val="35000"/>
                </a:schemeClr>
              </a:solidFill>
            </a:endParaRPr>
          </a:p>
        </p:txBody>
      </p:sp>
    </p:spTree>
    <p:extLst>
      <p:ext uri="{BB962C8B-B14F-4D97-AF65-F5344CB8AC3E}">
        <p14:creationId xmlns:p14="http://schemas.microsoft.com/office/powerpoint/2010/main" val="1328244897"/>
      </p:ext>
    </p:extLst>
  </p:cSld>
  <p:clrMapOvr>
    <a:masterClrMapping/>
  </p:clrMapOvr>
  <mc:AlternateContent xmlns:mc="http://schemas.openxmlformats.org/markup-compatibility/2006">
    <mc:Choice xmlns:p14="http://schemas.microsoft.com/office/powerpoint/2010/main" Requires="p14">
      <p:transition spd="slow" p14:dur="2000" advTm="10310"/>
    </mc:Choice>
    <mc:Fallback>
      <p:transition spd="slow" advTm="10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45">
                                          <p:stCondLst>
                                            <p:cond delay="0"/>
                                          </p:stCondLst>
                                        </p:cTn>
                                        <p:tgtEl>
                                          <p:spTgt spid="6"/>
                                        </p:tgtEl>
                                      </p:cBhvr>
                                    </p:animEffect>
                                    <p:anim calcmode="lin" valueType="num">
                                      <p:cBhvr>
                                        <p:cTn id="8" dur="456"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6"/>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6"/>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6"/>
                                        </p:tgtEl>
                                        <p:attrNameLst>
                                          <p:attrName>ppt_y</p:attrName>
                                        </p:attrNameLst>
                                      </p:cBhvr>
                                      <p:tavLst>
                                        <p:tav tm="0" fmla="#ppt_y-sin(pi*$)/81">
                                          <p:val>
                                            <p:fltVal val="0"/>
                                          </p:val>
                                        </p:tav>
                                        <p:tav tm="100000">
                                          <p:val>
                                            <p:fltVal val="1"/>
                                          </p:val>
                                        </p:tav>
                                      </p:tavLst>
                                    </p:anim>
                                    <p:animScale>
                                      <p:cBhvr>
                                        <p:cTn id="13" dur="7">
                                          <p:stCondLst>
                                            <p:cond delay="162"/>
                                          </p:stCondLst>
                                        </p:cTn>
                                        <p:tgtEl>
                                          <p:spTgt spid="6"/>
                                        </p:tgtEl>
                                      </p:cBhvr>
                                      <p:to x="100000" y="60000"/>
                                    </p:animScale>
                                    <p:animScale>
                                      <p:cBhvr>
                                        <p:cTn id="14" dur="41" decel="50000">
                                          <p:stCondLst>
                                            <p:cond delay="169"/>
                                          </p:stCondLst>
                                        </p:cTn>
                                        <p:tgtEl>
                                          <p:spTgt spid="6"/>
                                        </p:tgtEl>
                                      </p:cBhvr>
                                      <p:to x="100000" y="100000"/>
                                    </p:animScale>
                                    <p:animScale>
                                      <p:cBhvr>
                                        <p:cTn id="15" dur="7">
                                          <p:stCondLst>
                                            <p:cond delay="328"/>
                                          </p:stCondLst>
                                        </p:cTn>
                                        <p:tgtEl>
                                          <p:spTgt spid="6"/>
                                        </p:tgtEl>
                                      </p:cBhvr>
                                      <p:to x="100000" y="80000"/>
                                    </p:animScale>
                                    <p:animScale>
                                      <p:cBhvr>
                                        <p:cTn id="16" dur="41" decel="50000">
                                          <p:stCondLst>
                                            <p:cond delay="335"/>
                                          </p:stCondLst>
                                        </p:cTn>
                                        <p:tgtEl>
                                          <p:spTgt spid="6"/>
                                        </p:tgtEl>
                                      </p:cBhvr>
                                      <p:to x="100000" y="100000"/>
                                    </p:animScale>
                                    <p:animScale>
                                      <p:cBhvr>
                                        <p:cTn id="17" dur="7">
                                          <p:stCondLst>
                                            <p:cond delay="410"/>
                                          </p:stCondLst>
                                        </p:cTn>
                                        <p:tgtEl>
                                          <p:spTgt spid="6"/>
                                        </p:tgtEl>
                                      </p:cBhvr>
                                      <p:to x="100000" y="90000"/>
                                    </p:animScale>
                                    <p:animScale>
                                      <p:cBhvr>
                                        <p:cTn id="18" dur="41" decel="50000">
                                          <p:stCondLst>
                                            <p:cond delay="417"/>
                                          </p:stCondLst>
                                        </p:cTn>
                                        <p:tgtEl>
                                          <p:spTgt spid="6"/>
                                        </p:tgtEl>
                                      </p:cBhvr>
                                      <p:to x="100000" y="100000"/>
                                    </p:animScale>
                                    <p:animScale>
                                      <p:cBhvr>
                                        <p:cTn id="19" dur="7">
                                          <p:stCondLst>
                                            <p:cond delay="452"/>
                                          </p:stCondLst>
                                        </p:cTn>
                                        <p:tgtEl>
                                          <p:spTgt spid="6"/>
                                        </p:tgtEl>
                                      </p:cBhvr>
                                      <p:to x="100000" y="95000"/>
                                    </p:animScale>
                                    <p:animScale>
                                      <p:cBhvr>
                                        <p:cTn id="20" dur="41" decel="50000">
                                          <p:stCondLst>
                                            <p:cond delay="459"/>
                                          </p:stCondLst>
                                        </p:cTn>
                                        <p:tgtEl>
                                          <p:spTgt spid="6"/>
                                        </p:tgtEl>
                                      </p:cBhvr>
                                      <p:to x="100000" y="100000"/>
                                    </p:animScale>
                                  </p:childTnLst>
                                </p:cTn>
                              </p:par>
                            </p:childTnLst>
                          </p:cTn>
                        </p:par>
                        <p:par>
                          <p:cTn id="21" fill="hold">
                            <p:stCondLst>
                              <p:cond delay="500"/>
                            </p:stCondLst>
                            <p:childTnLst>
                              <p:par>
                                <p:cTn id="22" presetID="26"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145">
                                          <p:stCondLst>
                                            <p:cond delay="0"/>
                                          </p:stCondLst>
                                        </p:cTn>
                                        <p:tgtEl>
                                          <p:spTgt spid="7"/>
                                        </p:tgtEl>
                                      </p:cBhvr>
                                    </p:animEffect>
                                    <p:anim calcmode="lin" valueType="num">
                                      <p:cBhvr>
                                        <p:cTn id="25" dur="456"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6" dur="166"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7" dur="166" tmFilter="0, 0; 0.125,0.2665; 0.25,0.4; 0.375,0.465; 0.5,0.5;  0.625,0.535; 0.75,0.6; 0.875,0.7335; 1,1">
                                          <p:stCondLst>
                                            <p:cond delay="166"/>
                                          </p:stCondLst>
                                        </p:cTn>
                                        <p:tgtEl>
                                          <p:spTgt spid="7"/>
                                        </p:tgtEl>
                                        <p:attrNameLst>
                                          <p:attrName>ppt_y</p:attrName>
                                        </p:attrNameLst>
                                      </p:cBhvr>
                                      <p:tavLst>
                                        <p:tav tm="0" fmla="#ppt_y-sin(pi*$)/9">
                                          <p:val>
                                            <p:fltVal val="0"/>
                                          </p:val>
                                        </p:tav>
                                        <p:tav tm="100000">
                                          <p:val>
                                            <p:fltVal val="1"/>
                                          </p:val>
                                        </p:tav>
                                      </p:tavLst>
                                    </p:anim>
                                    <p:anim calcmode="lin" valueType="num">
                                      <p:cBhvr>
                                        <p:cTn id="28" dur="83" tmFilter="0, 0; 0.125,0.2665; 0.25,0.4; 0.375,0.465; 0.5,0.5;  0.625,0.535; 0.75,0.6; 0.875,0.7335; 1,1">
                                          <p:stCondLst>
                                            <p:cond delay="331"/>
                                          </p:stCondLst>
                                        </p:cTn>
                                        <p:tgtEl>
                                          <p:spTgt spid="7"/>
                                        </p:tgtEl>
                                        <p:attrNameLst>
                                          <p:attrName>ppt_y</p:attrName>
                                        </p:attrNameLst>
                                      </p:cBhvr>
                                      <p:tavLst>
                                        <p:tav tm="0" fmla="#ppt_y-sin(pi*$)/27">
                                          <p:val>
                                            <p:fltVal val="0"/>
                                          </p:val>
                                        </p:tav>
                                        <p:tav tm="100000">
                                          <p:val>
                                            <p:fltVal val="1"/>
                                          </p:val>
                                        </p:tav>
                                      </p:tavLst>
                                    </p:anim>
                                    <p:anim calcmode="lin" valueType="num">
                                      <p:cBhvr>
                                        <p:cTn id="29" dur="41" tmFilter="0, 0; 0.125,0.2665; 0.25,0.4; 0.375,0.465; 0.5,0.5;  0.625,0.535; 0.75,0.6; 0.875,0.7335; 1,1">
                                          <p:stCondLst>
                                            <p:cond delay="414"/>
                                          </p:stCondLst>
                                        </p:cTn>
                                        <p:tgtEl>
                                          <p:spTgt spid="7"/>
                                        </p:tgtEl>
                                        <p:attrNameLst>
                                          <p:attrName>ppt_y</p:attrName>
                                        </p:attrNameLst>
                                      </p:cBhvr>
                                      <p:tavLst>
                                        <p:tav tm="0" fmla="#ppt_y-sin(pi*$)/81">
                                          <p:val>
                                            <p:fltVal val="0"/>
                                          </p:val>
                                        </p:tav>
                                        <p:tav tm="100000">
                                          <p:val>
                                            <p:fltVal val="1"/>
                                          </p:val>
                                        </p:tav>
                                      </p:tavLst>
                                    </p:anim>
                                    <p:animScale>
                                      <p:cBhvr>
                                        <p:cTn id="30" dur="7">
                                          <p:stCondLst>
                                            <p:cond delay="162"/>
                                          </p:stCondLst>
                                        </p:cTn>
                                        <p:tgtEl>
                                          <p:spTgt spid="7"/>
                                        </p:tgtEl>
                                      </p:cBhvr>
                                      <p:to x="100000" y="60000"/>
                                    </p:animScale>
                                    <p:animScale>
                                      <p:cBhvr>
                                        <p:cTn id="31" dur="41" decel="50000">
                                          <p:stCondLst>
                                            <p:cond delay="169"/>
                                          </p:stCondLst>
                                        </p:cTn>
                                        <p:tgtEl>
                                          <p:spTgt spid="7"/>
                                        </p:tgtEl>
                                      </p:cBhvr>
                                      <p:to x="100000" y="100000"/>
                                    </p:animScale>
                                    <p:animScale>
                                      <p:cBhvr>
                                        <p:cTn id="32" dur="7">
                                          <p:stCondLst>
                                            <p:cond delay="328"/>
                                          </p:stCondLst>
                                        </p:cTn>
                                        <p:tgtEl>
                                          <p:spTgt spid="7"/>
                                        </p:tgtEl>
                                      </p:cBhvr>
                                      <p:to x="100000" y="80000"/>
                                    </p:animScale>
                                    <p:animScale>
                                      <p:cBhvr>
                                        <p:cTn id="33" dur="41" decel="50000">
                                          <p:stCondLst>
                                            <p:cond delay="335"/>
                                          </p:stCondLst>
                                        </p:cTn>
                                        <p:tgtEl>
                                          <p:spTgt spid="7"/>
                                        </p:tgtEl>
                                      </p:cBhvr>
                                      <p:to x="100000" y="100000"/>
                                    </p:animScale>
                                    <p:animScale>
                                      <p:cBhvr>
                                        <p:cTn id="34" dur="7">
                                          <p:stCondLst>
                                            <p:cond delay="410"/>
                                          </p:stCondLst>
                                        </p:cTn>
                                        <p:tgtEl>
                                          <p:spTgt spid="7"/>
                                        </p:tgtEl>
                                      </p:cBhvr>
                                      <p:to x="100000" y="90000"/>
                                    </p:animScale>
                                    <p:animScale>
                                      <p:cBhvr>
                                        <p:cTn id="35" dur="41" decel="50000">
                                          <p:stCondLst>
                                            <p:cond delay="417"/>
                                          </p:stCondLst>
                                        </p:cTn>
                                        <p:tgtEl>
                                          <p:spTgt spid="7"/>
                                        </p:tgtEl>
                                      </p:cBhvr>
                                      <p:to x="100000" y="100000"/>
                                    </p:animScale>
                                    <p:animScale>
                                      <p:cBhvr>
                                        <p:cTn id="36" dur="7">
                                          <p:stCondLst>
                                            <p:cond delay="452"/>
                                          </p:stCondLst>
                                        </p:cTn>
                                        <p:tgtEl>
                                          <p:spTgt spid="7"/>
                                        </p:tgtEl>
                                      </p:cBhvr>
                                      <p:to x="100000" y="95000"/>
                                    </p:animScale>
                                    <p:animScale>
                                      <p:cBhvr>
                                        <p:cTn id="37" dur="41" decel="50000">
                                          <p:stCondLst>
                                            <p:cond delay="459"/>
                                          </p:stCondLst>
                                        </p:cTn>
                                        <p:tgtEl>
                                          <p:spTgt spid="7"/>
                                        </p:tgtEl>
                                      </p:cBhvr>
                                      <p:to x="100000" y="100000"/>
                                    </p:animScale>
                                  </p:childTnLst>
                                </p:cTn>
                              </p:par>
                            </p:childTnLst>
                          </p:cTn>
                        </p:par>
                        <p:par>
                          <p:cTn id="38" fill="hold">
                            <p:stCondLst>
                              <p:cond delay="1000"/>
                            </p:stCondLst>
                            <p:childTnLst>
                              <p:par>
                                <p:cTn id="39" presetID="26"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145">
                                          <p:stCondLst>
                                            <p:cond delay="0"/>
                                          </p:stCondLst>
                                        </p:cTn>
                                        <p:tgtEl>
                                          <p:spTgt spid="8"/>
                                        </p:tgtEl>
                                      </p:cBhvr>
                                    </p:animEffect>
                                    <p:anim calcmode="lin" valueType="num">
                                      <p:cBhvr>
                                        <p:cTn id="42" dur="456"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1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166" tmFilter="0, 0; 0.125,0.2665; 0.25,0.4; 0.375,0.465; 0.5,0.5;  0.625,0.535; 0.75,0.6; 0.875,0.7335; 1,1">
                                          <p:stCondLst>
                                            <p:cond delay="166"/>
                                          </p:stCondLst>
                                        </p:cTn>
                                        <p:tgtEl>
                                          <p:spTgt spid="8"/>
                                        </p:tgtEl>
                                        <p:attrNameLst>
                                          <p:attrName>ppt_y</p:attrName>
                                        </p:attrNameLst>
                                      </p:cBhvr>
                                      <p:tavLst>
                                        <p:tav tm="0" fmla="#ppt_y-sin(pi*$)/9">
                                          <p:val>
                                            <p:fltVal val="0"/>
                                          </p:val>
                                        </p:tav>
                                        <p:tav tm="100000">
                                          <p:val>
                                            <p:fltVal val="1"/>
                                          </p:val>
                                        </p:tav>
                                      </p:tavLst>
                                    </p:anim>
                                    <p:anim calcmode="lin" valueType="num">
                                      <p:cBhvr>
                                        <p:cTn id="45" dur="83" tmFilter="0, 0; 0.125,0.2665; 0.25,0.4; 0.375,0.465; 0.5,0.5;  0.625,0.535; 0.75,0.6; 0.875,0.7335; 1,1">
                                          <p:stCondLst>
                                            <p:cond delay="331"/>
                                          </p:stCondLst>
                                        </p:cTn>
                                        <p:tgtEl>
                                          <p:spTgt spid="8"/>
                                        </p:tgtEl>
                                        <p:attrNameLst>
                                          <p:attrName>ppt_y</p:attrName>
                                        </p:attrNameLst>
                                      </p:cBhvr>
                                      <p:tavLst>
                                        <p:tav tm="0" fmla="#ppt_y-sin(pi*$)/27">
                                          <p:val>
                                            <p:fltVal val="0"/>
                                          </p:val>
                                        </p:tav>
                                        <p:tav tm="100000">
                                          <p:val>
                                            <p:fltVal val="1"/>
                                          </p:val>
                                        </p:tav>
                                      </p:tavLst>
                                    </p:anim>
                                    <p:anim calcmode="lin" valueType="num">
                                      <p:cBhvr>
                                        <p:cTn id="46" dur="41" tmFilter="0, 0; 0.125,0.2665; 0.25,0.4; 0.375,0.465; 0.5,0.5;  0.625,0.535; 0.75,0.6; 0.875,0.7335; 1,1">
                                          <p:stCondLst>
                                            <p:cond delay="414"/>
                                          </p:stCondLst>
                                        </p:cTn>
                                        <p:tgtEl>
                                          <p:spTgt spid="8"/>
                                        </p:tgtEl>
                                        <p:attrNameLst>
                                          <p:attrName>ppt_y</p:attrName>
                                        </p:attrNameLst>
                                      </p:cBhvr>
                                      <p:tavLst>
                                        <p:tav tm="0" fmla="#ppt_y-sin(pi*$)/81">
                                          <p:val>
                                            <p:fltVal val="0"/>
                                          </p:val>
                                        </p:tav>
                                        <p:tav tm="100000">
                                          <p:val>
                                            <p:fltVal val="1"/>
                                          </p:val>
                                        </p:tav>
                                      </p:tavLst>
                                    </p:anim>
                                    <p:animScale>
                                      <p:cBhvr>
                                        <p:cTn id="47" dur="7">
                                          <p:stCondLst>
                                            <p:cond delay="162"/>
                                          </p:stCondLst>
                                        </p:cTn>
                                        <p:tgtEl>
                                          <p:spTgt spid="8"/>
                                        </p:tgtEl>
                                      </p:cBhvr>
                                      <p:to x="100000" y="60000"/>
                                    </p:animScale>
                                    <p:animScale>
                                      <p:cBhvr>
                                        <p:cTn id="48" dur="41" decel="50000">
                                          <p:stCondLst>
                                            <p:cond delay="169"/>
                                          </p:stCondLst>
                                        </p:cTn>
                                        <p:tgtEl>
                                          <p:spTgt spid="8"/>
                                        </p:tgtEl>
                                      </p:cBhvr>
                                      <p:to x="100000" y="100000"/>
                                    </p:animScale>
                                    <p:animScale>
                                      <p:cBhvr>
                                        <p:cTn id="49" dur="7">
                                          <p:stCondLst>
                                            <p:cond delay="328"/>
                                          </p:stCondLst>
                                        </p:cTn>
                                        <p:tgtEl>
                                          <p:spTgt spid="8"/>
                                        </p:tgtEl>
                                      </p:cBhvr>
                                      <p:to x="100000" y="80000"/>
                                    </p:animScale>
                                    <p:animScale>
                                      <p:cBhvr>
                                        <p:cTn id="50" dur="41" decel="50000">
                                          <p:stCondLst>
                                            <p:cond delay="335"/>
                                          </p:stCondLst>
                                        </p:cTn>
                                        <p:tgtEl>
                                          <p:spTgt spid="8"/>
                                        </p:tgtEl>
                                      </p:cBhvr>
                                      <p:to x="100000" y="100000"/>
                                    </p:animScale>
                                    <p:animScale>
                                      <p:cBhvr>
                                        <p:cTn id="51" dur="7">
                                          <p:stCondLst>
                                            <p:cond delay="410"/>
                                          </p:stCondLst>
                                        </p:cTn>
                                        <p:tgtEl>
                                          <p:spTgt spid="8"/>
                                        </p:tgtEl>
                                      </p:cBhvr>
                                      <p:to x="100000" y="90000"/>
                                    </p:animScale>
                                    <p:animScale>
                                      <p:cBhvr>
                                        <p:cTn id="52" dur="41" decel="50000">
                                          <p:stCondLst>
                                            <p:cond delay="417"/>
                                          </p:stCondLst>
                                        </p:cTn>
                                        <p:tgtEl>
                                          <p:spTgt spid="8"/>
                                        </p:tgtEl>
                                      </p:cBhvr>
                                      <p:to x="100000" y="100000"/>
                                    </p:animScale>
                                    <p:animScale>
                                      <p:cBhvr>
                                        <p:cTn id="53" dur="7">
                                          <p:stCondLst>
                                            <p:cond delay="452"/>
                                          </p:stCondLst>
                                        </p:cTn>
                                        <p:tgtEl>
                                          <p:spTgt spid="8"/>
                                        </p:tgtEl>
                                      </p:cBhvr>
                                      <p:to x="100000" y="95000"/>
                                    </p:animScale>
                                    <p:animScale>
                                      <p:cBhvr>
                                        <p:cTn id="54" dur="41" decel="50000">
                                          <p:stCondLst>
                                            <p:cond delay="459"/>
                                          </p:stCondLst>
                                        </p:cTn>
                                        <p:tgtEl>
                                          <p:spTgt spid="8"/>
                                        </p:tgtEl>
                                      </p:cBhvr>
                                      <p:to x="100000" y="100000"/>
                                    </p:animScale>
                                  </p:childTnLst>
                                </p:cTn>
                              </p:par>
                            </p:childTnLst>
                          </p:cTn>
                        </p:par>
                        <p:par>
                          <p:cTn id="55" fill="hold">
                            <p:stCondLst>
                              <p:cond delay="1500"/>
                            </p:stCondLst>
                            <p:childTnLst>
                              <p:par>
                                <p:cTn id="56" presetID="26" presetClass="entr" presetSubtype="0"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down)">
                                      <p:cBhvr>
                                        <p:cTn id="58" dur="145">
                                          <p:stCondLst>
                                            <p:cond delay="0"/>
                                          </p:stCondLst>
                                        </p:cTn>
                                        <p:tgtEl>
                                          <p:spTgt spid="9"/>
                                        </p:tgtEl>
                                      </p:cBhvr>
                                    </p:animEffect>
                                    <p:anim calcmode="lin" valueType="num">
                                      <p:cBhvr>
                                        <p:cTn id="59" dur="456"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9"/>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9"/>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9"/>
                                        </p:tgtEl>
                                        <p:attrNameLst>
                                          <p:attrName>ppt_y</p:attrName>
                                        </p:attrNameLst>
                                      </p:cBhvr>
                                      <p:tavLst>
                                        <p:tav tm="0" fmla="#ppt_y-sin(pi*$)/81">
                                          <p:val>
                                            <p:fltVal val="0"/>
                                          </p:val>
                                        </p:tav>
                                        <p:tav tm="100000">
                                          <p:val>
                                            <p:fltVal val="1"/>
                                          </p:val>
                                        </p:tav>
                                      </p:tavLst>
                                    </p:anim>
                                    <p:animScale>
                                      <p:cBhvr>
                                        <p:cTn id="64" dur="7">
                                          <p:stCondLst>
                                            <p:cond delay="162"/>
                                          </p:stCondLst>
                                        </p:cTn>
                                        <p:tgtEl>
                                          <p:spTgt spid="9"/>
                                        </p:tgtEl>
                                      </p:cBhvr>
                                      <p:to x="100000" y="60000"/>
                                    </p:animScale>
                                    <p:animScale>
                                      <p:cBhvr>
                                        <p:cTn id="65" dur="41" decel="50000">
                                          <p:stCondLst>
                                            <p:cond delay="169"/>
                                          </p:stCondLst>
                                        </p:cTn>
                                        <p:tgtEl>
                                          <p:spTgt spid="9"/>
                                        </p:tgtEl>
                                      </p:cBhvr>
                                      <p:to x="100000" y="100000"/>
                                    </p:animScale>
                                    <p:animScale>
                                      <p:cBhvr>
                                        <p:cTn id="66" dur="7">
                                          <p:stCondLst>
                                            <p:cond delay="328"/>
                                          </p:stCondLst>
                                        </p:cTn>
                                        <p:tgtEl>
                                          <p:spTgt spid="9"/>
                                        </p:tgtEl>
                                      </p:cBhvr>
                                      <p:to x="100000" y="80000"/>
                                    </p:animScale>
                                    <p:animScale>
                                      <p:cBhvr>
                                        <p:cTn id="67" dur="41" decel="50000">
                                          <p:stCondLst>
                                            <p:cond delay="335"/>
                                          </p:stCondLst>
                                        </p:cTn>
                                        <p:tgtEl>
                                          <p:spTgt spid="9"/>
                                        </p:tgtEl>
                                      </p:cBhvr>
                                      <p:to x="100000" y="100000"/>
                                    </p:animScale>
                                    <p:animScale>
                                      <p:cBhvr>
                                        <p:cTn id="68" dur="7">
                                          <p:stCondLst>
                                            <p:cond delay="410"/>
                                          </p:stCondLst>
                                        </p:cTn>
                                        <p:tgtEl>
                                          <p:spTgt spid="9"/>
                                        </p:tgtEl>
                                      </p:cBhvr>
                                      <p:to x="100000" y="90000"/>
                                    </p:animScale>
                                    <p:animScale>
                                      <p:cBhvr>
                                        <p:cTn id="69" dur="41" decel="50000">
                                          <p:stCondLst>
                                            <p:cond delay="417"/>
                                          </p:stCondLst>
                                        </p:cTn>
                                        <p:tgtEl>
                                          <p:spTgt spid="9"/>
                                        </p:tgtEl>
                                      </p:cBhvr>
                                      <p:to x="100000" y="100000"/>
                                    </p:animScale>
                                    <p:animScale>
                                      <p:cBhvr>
                                        <p:cTn id="70" dur="7">
                                          <p:stCondLst>
                                            <p:cond delay="452"/>
                                          </p:stCondLst>
                                        </p:cTn>
                                        <p:tgtEl>
                                          <p:spTgt spid="9"/>
                                        </p:tgtEl>
                                      </p:cBhvr>
                                      <p:to x="100000" y="95000"/>
                                    </p:animScale>
                                    <p:animScale>
                                      <p:cBhvr>
                                        <p:cTn id="71" dur="41" decel="50000">
                                          <p:stCondLst>
                                            <p:cond delay="459"/>
                                          </p:stCondLst>
                                        </p:cTn>
                                        <p:tgtEl>
                                          <p:spTgt spid="9"/>
                                        </p:tgtEl>
                                      </p:cBhvr>
                                      <p:to x="100000" y="100000"/>
                                    </p:animScale>
                                  </p:childTnLst>
                                </p:cTn>
                              </p:par>
                            </p:childTnLst>
                          </p:cTn>
                        </p:par>
                        <p:par>
                          <p:cTn id="72" fill="hold">
                            <p:stCondLst>
                              <p:cond delay="2000"/>
                            </p:stCondLst>
                            <p:childTnLst>
                              <p:par>
                                <p:cTn id="73" presetID="26" presetClass="entr" presetSubtype="0"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down)">
                                      <p:cBhvr>
                                        <p:cTn id="75" dur="145">
                                          <p:stCondLst>
                                            <p:cond delay="0"/>
                                          </p:stCondLst>
                                        </p:cTn>
                                        <p:tgtEl>
                                          <p:spTgt spid="10"/>
                                        </p:tgtEl>
                                      </p:cBhvr>
                                    </p:animEffect>
                                    <p:anim calcmode="lin" valueType="num">
                                      <p:cBhvr>
                                        <p:cTn id="76" dur="456"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7" dur="166"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8" dur="166" tmFilter="0, 0; 0.125,0.2665; 0.25,0.4; 0.375,0.465; 0.5,0.5;  0.625,0.535; 0.75,0.6; 0.875,0.7335; 1,1">
                                          <p:stCondLst>
                                            <p:cond delay="166"/>
                                          </p:stCondLst>
                                        </p:cTn>
                                        <p:tgtEl>
                                          <p:spTgt spid="10"/>
                                        </p:tgtEl>
                                        <p:attrNameLst>
                                          <p:attrName>ppt_y</p:attrName>
                                        </p:attrNameLst>
                                      </p:cBhvr>
                                      <p:tavLst>
                                        <p:tav tm="0" fmla="#ppt_y-sin(pi*$)/9">
                                          <p:val>
                                            <p:fltVal val="0"/>
                                          </p:val>
                                        </p:tav>
                                        <p:tav tm="100000">
                                          <p:val>
                                            <p:fltVal val="1"/>
                                          </p:val>
                                        </p:tav>
                                      </p:tavLst>
                                    </p:anim>
                                    <p:anim calcmode="lin" valueType="num">
                                      <p:cBhvr>
                                        <p:cTn id="79" dur="83" tmFilter="0, 0; 0.125,0.2665; 0.25,0.4; 0.375,0.465; 0.5,0.5;  0.625,0.535; 0.75,0.6; 0.875,0.7335; 1,1">
                                          <p:stCondLst>
                                            <p:cond delay="331"/>
                                          </p:stCondLst>
                                        </p:cTn>
                                        <p:tgtEl>
                                          <p:spTgt spid="10"/>
                                        </p:tgtEl>
                                        <p:attrNameLst>
                                          <p:attrName>ppt_y</p:attrName>
                                        </p:attrNameLst>
                                      </p:cBhvr>
                                      <p:tavLst>
                                        <p:tav tm="0" fmla="#ppt_y-sin(pi*$)/27">
                                          <p:val>
                                            <p:fltVal val="0"/>
                                          </p:val>
                                        </p:tav>
                                        <p:tav tm="100000">
                                          <p:val>
                                            <p:fltVal val="1"/>
                                          </p:val>
                                        </p:tav>
                                      </p:tavLst>
                                    </p:anim>
                                    <p:anim calcmode="lin" valueType="num">
                                      <p:cBhvr>
                                        <p:cTn id="80" dur="41" tmFilter="0, 0; 0.125,0.2665; 0.25,0.4; 0.375,0.465; 0.5,0.5;  0.625,0.535; 0.75,0.6; 0.875,0.7335; 1,1">
                                          <p:stCondLst>
                                            <p:cond delay="414"/>
                                          </p:stCondLst>
                                        </p:cTn>
                                        <p:tgtEl>
                                          <p:spTgt spid="10"/>
                                        </p:tgtEl>
                                        <p:attrNameLst>
                                          <p:attrName>ppt_y</p:attrName>
                                        </p:attrNameLst>
                                      </p:cBhvr>
                                      <p:tavLst>
                                        <p:tav tm="0" fmla="#ppt_y-sin(pi*$)/81">
                                          <p:val>
                                            <p:fltVal val="0"/>
                                          </p:val>
                                        </p:tav>
                                        <p:tav tm="100000">
                                          <p:val>
                                            <p:fltVal val="1"/>
                                          </p:val>
                                        </p:tav>
                                      </p:tavLst>
                                    </p:anim>
                                    <p:animScale>
                                      <p:cBhvr>
                                        <p:cTn id="81" dur="7">
                                          <p:stCondLst>
                                            <p:cond delay="162"/>
                                          </p:stCondLst>
                                        </p:cTn>
                                        <p:tgtEl>
                                          <p:spTgt spid="10"/>
                                        </p:tgtEl>
                                      </p:cBhvr>
                                      <p:to x="100000" y="60000"/>
                                    </p:animScale>
                                    <p:animScale>
                                      <p:cBhvr>
                                        <p:cTn id="82" dur="41" decel="50000">
                                          <p:stCondLst>
                                            <p:cond delay="169"/>
                                          </p:stCondLst>
                                        </p:cTn>
                                        <p:tgtEl>
                                          <p:spTgt spid="10"/>
                                        </p:tgtEl>
                                      </p:cBhvr>
                                      <p:to x="100000" y="100000"/>
                                    </p:animScale>
                                    <p:animScale>
                                      <p:cBhvr>
                                        <p:cTn id="83" dur="7">
                                          <p:stCondLst>
                                            <p:cond delay="328"/>
                                          </p:stCondLst>
                                        </p:cTn>
                                        <p:tgtEl>
                                          <p:spTgt spid="10"/>
                                        </p:tgtEl>
                                      </p:cBhvr>
                                      <p:to x="100000" y="80000"/>
                                    </p:animScale>
                                    <p:animScale>
                                      <p:cBhvr>
                                        <p:cTn id="84" dur="41" decel="50000">
                                          <p:stCondLst>
                                            <p:cond delay="335"/>
                                          </p:stCondLst>
                                        </p:cTn>
                                        <p:tgtEl>
                                          <p:spTgt spid="10"/>
                                        </p:tgtEl>
                                      </p:cBhvr>
                                      <p:to x="100000" y="100000"/>
                                    </p:animScale>
                                    <p:animScale>
                                      <p:cBhvr>
                                        <p:cTn id="85" dur="7">
                                          <p:stCondLst>
                                            <p:cond delay="410"/>
                                          </p:stCondLst>
                                        </p:cTn>
                                        <p:tgtEl>
                                          <p:spTgt spid="10"/>
                                        </p:tgtEl>
                                      </p:cBhvr>
                                      <p:to x="100000" y="90000"/>
                                    </p:animScale>
                                    <p:animScale>
                                      <p:cBhvr>
                                        <p:cTn id="86" dur="41" decel="50000">
                                          <p:stCondLst>
                                            <p:cond delay="417"/>
                                          </p:stCondLst>
                                        </p:cTn>
                                        <p:tgtEl>
                                          <p:spTgt spid="10"/>
                                        </p:tgtEl>
                                      </p:cBhvr>
                                      <p:to x="100000" y="100000"/>
                                    </p:animScale>
                                    <p:animScale>
                                      <p:cBhvr>
                                        <p:cTn id="87" dur="7">
                                          <p:stCondLst>
                                            <p:cond delay="452"/>
                                          </p:stCondLst>
                                        </p:cTn>
                                        <p:tgtEl>
                                          <p:spTgt spid="10"/>
                                        </p:tgtEl>
                                      </p:cBhvr>
                                      <p:to x="100000" y="95000"/>
                                    </p:animScale>
                                    <p:animScale>
                                      <p:cBhvr>
                                        <p:cTn id="88" dur="41" decel="50000">
                                          <p:stCondLst>
                                            <p:cond delay="459"/>
                                          </p:stCondLst>
                                        </p:cTn>
                                        <p:tgtEl>
                                          <p:spTgt spid="10"/>
                                        </p:tgtEl>
                                      </p:cBhvr>
                                      <p:to x="100000" y="100000"/>
                                    </p:animScale>
                                  </p:childTnLst>
                                </p:cTn>
                              </p:par>
                            </p:childTnLst>
                          </p:cTn>
                        </p:par>
                        <p:par>
                          <p:cTn id="89" fill="hold">
                            <p:stCondLst>
                              <p:cond delay="2500"/>
                            </p:stCondLst>
                            <p:childTnLst>
                              <p:par>
                                <p:cTn id="90" presetID="26" presetClass="entr" presetSubtype="0" fill="hold" grpId="0" nodeType="after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wipe(down)">
                                      <p:cBhvr>
                                        <p:cTn id="92" dur="145">
                                          <p:stCondLst>
                                            <p:cond delay="0"/>
                                          </p:stCondLst>
                                        </p:cTn>
                                        <p:tgtEl>
                                          <p:spTgt spid="5"/>
                                        </p:tgtEl>
                                      </p:cBhvr>
                                    </p:animEffect>
                                    <p:anim calcmode="lin" valueType="num">
                                      <p:cBhvr>
                                        <p:cTn id="93"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4"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95"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96"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97"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98" dur="7">
                                          <p:stCondLst>
                                            <p:cond delay="162"/>
                                          </p:stCondLst>
                                        </p:cTn>
                                        <p:tgtEl>
                                          <p:spTgt spid="5"/>
                                        </p:tgtEl>
                                      </p:cBhvr>
                                      <p:to x="100000" y="60000"/>
                                    </p:animScale>
                                    <p:animScale>
                                      <p:cBhvr>
                                        <p:cTn id="99" dur="41" decel="50000">
                                          <p:stCondLst>
                                            <p:cond delay="169"/>
                                          </p:stCondLst>
                                        </p:cTn>
                                        <p:tgtEl>
                                          <p:spTgt spid="5"/>
                                        </p:tgtEl>
                                      </p:cBhvr>
                                      <p:to x="100000" y="100000"/>
                                    </p:animScale>
                                    <p:animScale>
                                      <p:cBhvr>
                                        <p:cTn id="100" dur="7">
                                          <p:stCondLst>
                                            <p:cond delay="328"/>
                                          </p:stCondLst>
                                        </p:cTn>
                                        <p:tgtEl>
                                          <p:spTgt spid="5"/>
                                        </p:tgtEl>
                                      </p:cBhvr>
                                      <p:to x="100000" y="80000"/>
                                    </p:animScale>
                                    <p:animScale>
                                      <p:cBhvr>
                                        <p:cTn id="101" dur="41" decel="50000">
                                          <p:stCondLst>
                                            <p:cond delay="335"/>
                                          </p:stCondLst>
                                        </p:cTn>
                                        <p:tgtEl>
                                          <p:spTgt spid="5"/>
                                        </p:tgtEl>
                                      </p:cBhvr>
                                      <p:to x="100000" y="100000"/>
                                    </p:animScale>
                                    <p:animScale>
                                      <p:cBhvr>
                                        <p:cTn id="102" dur="7">
                                          <p:stCondLst>
                                            <p:cond delay="410"/>
                                          </p:stCondLst>
                                        </p:cTn>
                                        <p:tgtEl>
                                          <p:spTgt spid="5"/>
                                        </p:tgtEl>
                                      </p:cBhvr>
                                      <p:to x="100000" y="90000"/>
                                    </p:animScale>
                                    <p:animScale>
                                      <p:cBhvr>
                                        <p:cTn id="103" dur="41" decel="50000">
                                          <p:stCondLst>
                                            <p:cond delay="417"/>
                                          </p:stCondLst>
                                        </p:cTn>
                                        <p:tgtEl>
                                          <p:spTgt spid="5"/>
                                        </p:tgtEl>
                                      </p:cBhvr>
                                      <p:to x="100000" y="100000"/>
                                    </p:animScale>
                                    <p:animScale>
                                      <p:cBhvr>
                                        <p:cTn id="104" dur="7">
                                          <p:stCondLst>
                                            <p:cond delay="452"/>
                                          </p:stCondLst>
                                        </p:cTn>
                                        <p:tgtEl>
                                          <p:spTgt spid="5"/>
                                        </p:tgtEl>
                                      </p:cBhvr>
                                      <p:to x="100000" y="95000"/>
                                    </p:animScale>
                                    <p:animScale>
                                      <p:cBhvr>
                                        <p:cTn id="105" dur="41" decel="50000">
                                          <p:stCondLst>
                                            <p:cond delay="459"/>
                                          </p:stCondLst>
                                        </p:cTn>
                                        <p:tgtEl>
                                          <p:spTgt spid="5"/>
                                        </p:tgtEl>
                                      </p:cBhvr>
                                      <p:to x="100000" y="100000"/>
                                    </p:animScale>
                                  </p:childTnLst>
                                </p:cTn>
                              </p:par>
                            </p:childTnLst>
                          </p:cTn>
                        </p:par>
                        <p:par>
                          <p:cTn id="106" fill="hold">
                            <p:stCondLst>
                              <p:cond delay="3000"/>
                            </p:stCondLst>
                            <p:childTnLst>
                              <p:par>
                                <p:cTn id="107" presetID="26" presetClass="entr" presetSubtype="0" fill="hold" grpId="0" nodeType="after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wipe(down)">
                                      <p:cBhvr>
                                        <p:cTn id="109" dur="145">
                                          <p:stCondLst>
                                            <p:cond delay="0"/>
                                          </p:stCondLst>
                                        </p:cTn>
                                        <p:tgtEl>
                                          <p:spTgt spid="11"/>
                                        </p:tgtEl>
                                      </p:cBhvr>
                                    </p:animEffect>
                                    <p:anim calcmode="lin" valueType="num">
                                      <p:cBhvr>
                                        <p:cTn id="110" dur="456"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11" dur="166"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12" dur="166" tmFilter="0, 0; 0.125,0.2665; 0.25,0.4; 0.375,0.465; 0.5,0.5;  0.625,0.535; 0.75,0.6; 0.875,0.7335; 1,1">
                                          <p:stCondLst>
                                            <p:cond delay="166"/>
                                          </p:stCondLst>
                                        </p:cTn>
                                        <p:tgtEl>
                                          <p:spTgt spid="11"/>
                                        </p:tgtEl>
                                        <p:attrNameLst>
                                          <p:attrName>ppt_y</p:attrName>
                                        </p:attrNameLst>
                                      </p:cBhvr>
                                      <p:tavLst>
                                        <p:tav tm="0" fmla="#ppt_y-sin(pi*$)/9">
                                          <p:val>
                                            <p:fltVal val="0"/>
                                          </p:val>
                                        </p:tav>
                                        <p:tav tm="100000">
                                          <p:val>
                                            <p:fltVal val="1"/>
                                          </p:val>
                                        </p:tav>
                                      </p:tavLst>
                                    </p:anim>
                                    <p:anim calcmode="lin" valueType="num">
                                      <p:cBhvr>
                                        <p:cTn id="113" dur="83" tmFilter="0, 0; 0.125,0.2665; 0.25,0.4; 0.375,0.465; 0.5,0.5;  0.625,0.535; 0.75,0.6; 0.875,0.7335; 1,1">
                                          <p:stCondLst>
                                            <p:cond delay="331"/>
                                          </p:stCondLst>
                                        </p:cTn>
                                        <p:tgtEl>
                                          <p:spTgt spid="11"/>
                                        </p:tgtEl>
                                        <p:attrNameLst>
                                          <p:attrName>ppt_y</p:attrName>
                                        </p:attrNameLst>
                                      </p:cBhvr>
                                      <p:tavLst>
                                        <p:tav tm="0" fmla="#ppt_y-sin(pi*$)/27">
                                          <p:val>
                                            <p:fltVal val="0"/>
                                          </p:val>
                                        </p:tav>
                                        <p:tav tm="100000">
                                          <p:val>
                                            <p:fltVal val="1"/>
                                          </p:val>
                                        </p:tav>
                                      </p:tavLst>
                                    </p:anim>
                                    <p:anim calcmode="lin" valueType="num">
                                      <p:cBhvr>
                                        <p:cTn id="114" dur="41" tmFilter="0, 0; 0.125,0.2665; 0.25,0.4; 0.375,0.465; 0.5,0.5;  0.625,0.535; 0.75,0.6; 0.875,0.7335; 1,1">
                                          <p:stCondLst>
                                            <p:cond delay="414"/>
                                          </p:stCondLst>
                                        </p:cTn>
                                        <p:tgtEl>
                                          <p:spTgt spid="11"/>
                                        </p:tgtEl>
                                        <p:attrNameLst>
                                          <p:attrName>ppt_y</p:attrName>
                                        </p:attrNameLst>
                                      </p:cBhvr>
                                      <p:tavLst>
                                        <p:tav tm="0" fmla="#ppt_y-sin(pi*$)/81">
                                          <p:val>
                                            <p:fltVal val="0"/>
                                          </p:val>
                                        </p:tav>
                                        <p:tav tm="100000">
                                          <p:val>
                                            <p:fltVal val="1"/>
                                          </p:val>
                                        </p:tav>
                                      </p:tavLst>
                                    </p:anim>
                                    <p:animScale>
                                      <p:cBhvr>
                                        <p:cTn id="115" dur="7">
                                          <p:stCondLst>
                                            <p:cond delay="162"/>
                                          </p:stCondLst>
                                        </p:cTn>
                                        <p:tgtEl>
                                          <p:spTgt spid="11"/>
                                        </p:tgtEl>
                                      </p:cBhvr>
                                      <p:to x="100000" y="60000"/>
                                    </p:animScale>
                                    <p:animScale>
                                      <p:cBhvr>
                                        <p:cTn id="116" dur="41" decel="50000">
                                          <p:stCondLst>
                                            <p:cond delay="169"/>
                                          </p:stCondLst>
                                        </p:cTn>
                                        <p:tgtEl>
                                          <p:spTgt spid="11"/>
                                        </p:tgtEl>
                                      </p:cBhvr>
                                      <p:to x="100000" y="100000"/>
                                    </p:animScale>
                                    <p:animScale>
                                      <p:cBhvr>
                                        <p:cTn id="117" dur="7">
                                          <p:stCondLst>
                                            <p:cond delay="328"/>
                                          </p:stCondLst>
                                        </p:cTn>
                                        <p:tgtEl>
                                          <p:spTgt spid="11"/>
                                        </p:tgtEl>
                                      </p:cBhvr>
                                      <p:to x="100000" y="80000"/>
                                    </p:animScale>
                                    <p:animScale>
                                      <p:cBhvr>
                                        <p:cTn id="118" dur="41" decel="50000">
                                          <p:stCondLst>
                                            <p:cond delay="335"/>
                                          </p:stCondLst>
                                        </p:cTn>
                                        <p:tgtEl>
                                          <p:spTgt spid="11"/>
                                        </p:tgtEl>
                                      </p:cBhvr>
                                      <p:to x="100000" y="100000"/>
                                    </p:animScale>
                                    <p:animScale>
                                      <p:cBhvr>
                                        <p:cTn id="119" dur="7">
                                          <p:stCondLst>
                                            <p:cond delay="410"/>
                                          </p:stCondLst>
                                        </p:cTn>
                                        <p:tgtEl>
                                          <p:spTgt spid="11"/>
                                        </p:tgtEl>
                                      </p:cBhvr>
                                      <p:to x="100000" y="90000"/>
                                    </p:animScale>
                                    <p:animScale>
                                      <p:cBhvr>
                                        <p:cTn id="120" dur="41" decel="50000">
                                          <p:stCondLst>
                                            <p:cond delay="417"/>
                                          </p:stCondLst>
                                        </p:cTn>
                                        <p:tgtEl>
                                          <p:spTgt spid="11"/>
                                        </p:tgtEl>
                                      </p:cBhvr>
                                      <p:to x="100000" y="100000"/>
                                    </p:animScale>
                                    <p:animScale>
                                      <p:cBhvr>
                                        <p:cTn id="121" dur="7">
                                          <p:stCondLst>
                                            <p:cond delay="452"/>
                                          </p:stCondLst>
                                        </p:cTn>
                                        <p:tgtEl>
                                          <p:spTgt spid="11"/>
                                        </p:tgtEl>
                                      </p:cBhvr>
                                      <p:to x="100000" y="95000"/>
                                    </p:animScale>
                                    <p:animScale>
                                      <p:cBhvr>
                                        <p:cTn id="122" dur="41" decel="50000">
                                          <p:stCondLst>
                                            <p:cond delay="459"/>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rotWithShape="1">
          <a:blip r:embed="rId3"/>
          <a:srcRect l="21065" t="17873" r="24329" b="39375"/>
          <a:stretch/>
        </p:blipFill>
        <p:spPr bwMode="auto">
          <a:xfrm>
            <a:off x="533400" y="967562"/>
            <a:ext cx="8229600" cy="3604438"/>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US" dirty="0" smtClean="0"/>
              <a:t>The Realization</a:t>
            </a:r>
            <a:endParaRPr lang="en-US" dirty="0"/>
          </a:p>
        </p:txBody>
      </p:sp>
      <p:sp>
        <p:nvSpPr>
          <p:cNvPr id="3" name="Content Placeholder 2"/>
          <p:cNvSpPr>
            <a:spLocks noGrp="1"/>
          </p:cNvSpPr>
          <p:nvPr>
            <p:ph idx="1"/>
          </p:nvPr>
        </p:nvSpPr>
        <p:spPr>
          <a:xfrm>
            <a:off x="457200" y="4572000"/>
            <a:ext cx="8229600" cy="1371600"/>
          </a:xfrm>
        </p:spPr>
        <p:txBody>
          <a:bodyPr>
            <a:normAutofit fontScale="70000" lnSpcReduction="20000"/>
          </a:bodyPr>
          <a:lstStyle/>
          <a:p>
            <a:r>
              <a:rPr lang="en-US" dirty="0" smtClean="0"/>
              <a:t>Students arrive with a general sense of where they are going</a:t>
            </a:r>
          </a:p>
          <a:p>
            <a:r>
              <a:rPr lang="en-US" dirty="0" smtClean="0"/>
              <a:t>Uncertainty for the next 4-5 years of their lives</a:t>
            </a:r>
          </a:p>
          <a:p>
            <a:r>
              <a:rPr lang="en-US" dirty="0" smtClean="0"/>
              <a:t>Not always aware of the critical behaviors and decisions that define success and failure</a:t>
            </a:r>
          </a:p>
        </p:txBody>
      </p:sp>
    </p:spTree>
    <p:extLst>
      <p:ext uri="{BB962C8B-B14F-4D97-AF65-F5344CB8AC3E}">
        <p14:creationId xmlns:p14="http://schemas.microsoft.com/office/powerpoint/2010/main" val="2844349517"/>
      </p:ext>
    </p:extLst>
  </p:cSld>
  <p:clrMapOvr>
    <a:masterClrMapping/>
  </p:clrMapOvr>
  <mc:AlternateContent xmlns:mc="http://schemas.openxmlformats.org/markup-compatibility/2006">
    <mc:Choice xmlns:p14="http://schemas.microsoft.com/office/powerpoint/2010/main" Requires="p14">
      <p:transition spd="slow" p14:dur="2000" advTm="35261"/>
    </mc:Choice>
    <mc:Fallback>
      <p:transition spd="slow" advTm="3526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The Big Questions!</a:t>
            </a:r>
            <a:endParaRPr lang="en-US" dirty="0"/>
          </a:p>
        </p:txBody>
      </p:sp>
      <p:sp>
        <p:nvSpPr>
          <p:cNvPr id="5" name="Content Placeholder 4"/>
          <p:cNvSpPr>
            <a:spLocks noGrp="1"/>
          </p:cNvSpPr>
          <p:nvPr>
            <p:ph idx="1"/>
          </p:nvPr>
        </p:nvSpPr>
        <p:spPr>
          <a:xfrm>
            <a:off x="457200" y="1600200"/>
            <a:ext cx="7772400" cy="4343400"/>
          </a:xfrm>
        </p:spPr>
        <p:txBody>
          <a:bodyPr>
            <a:normAutofit/>
          </a:bodyPr>
          <a:lstStyle/>
          <a:p>
            <a:r>
              <a:rPr lang="en-US" dirty="0" smtClean="0"/>
              <a:t>What does it mean to “win” at college</a:t>
            </a:r>
            <a:r>
              <a:rPr lang="en-US" dirty="0" smtClean="0"/>
              <a:t>?</a:t>
            </a:r>
          </a:p>
          <a:p>
            <a:endParaRPr lang="en-US" dirty="0" smtClean="0"/>
          </a:p>
          <a:p>
            <a:r>
              <a:rPr lang="en-US" dirty="0" smtClean="0"/>
              <a:t>What are the steps to “win” at college</a:t>
            </a:r>
            <a:r>
              <a:rPr lang="en-US" dirty="0" smtClean="0"/>
              <a:t>?</a:t>
            </a:r>
          </a:p>
          <a:p>
            <a:endParaRPr lang="en-US" dirty="0" smtClean="0"/>
          </a:p>
          <a:p>
            <a:r>
              <a:rPr lang="en-US" dirty="0" smtClean="0"/>
              <a:t>What does it mean to “win” at life?</a:t>
            </a:r>
            <a:endParaRPr lang="en-US" dirty="0"/>
          </a:p>
        </p:txBody>
      </p:sp>
    </p:spTree>
    <p:extLst>
      <p:ext uri="{BB962C8B-B14F-4D97-AF65-F5344CB8AC3E}">
        <p14:creationId xmlns:p14="http://schemas.microsoft.com/office/powerpoint/2010/main" val="2949474354"/>
      </p:ext>
    </p:extLst>
  </p:cSld>
  <p:clrMapOvr>
    <a:masterClrMapping/>
  </p:clrMapOvr>
  <mc:AlternateContent xmlns:mc="http://schemas.openxmlformats.org/markup-compatibility/2006">
    <mc:Choice xmlns:p14="http://schemas.microsoft.com/office/powerpoint/2010/main" Requires="p14">
      <p:transition spd="slow" p14:dur="2000" advTm="21271"/>
    </mc:Choice>
    <mc:Fallback>
      <p:transition spd="slow" advTm="21271"/>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The Big Questions!</a:t>
            </a:r>
            <a:endParaRPr lang="en-US" dirty="0"/>
          </a:p>
        </p:txBody>
      </p:sp>
      <p:sp>
        <p:nvSpPr>
          <p:cNvPr id="5" name="Content Placeholder 4"/>
          <p:cNvSpPr>
            <a:spLocks noGrp="1"/>
          </p:cNvSpPr>
          <p:nvPr>
            <p:ph idx="1"/>
          </p:nvPr>
        </p:nvSpPr>
        <p:spPr>
          <a:xfrm>
            <a:off x="457200" y="1600200"/>
            <a:ext cx="7772400" cy="4343400"/>
          </a:xfrm>
        </p:spPr>
        <p:txBody>
          <a:bodyPr>
            <a:normAutofit/>
          </a:bodyPr>
          <a:lstStyle/>
          <a:p>
            <a:r>
              <a:rPr lang="en-US" dirty="0" smtClean="0"/>
              <a:t>Can we help the students on their journey to the “win”?</a:t>
            </a:r>
          </a:p>
          <a:p>
            <a:endParaRPr lang="en-US" dirty="0"/>
          </a:p>
          <a:p>
            <a:endParaRPr lang="en-US" dirty="0"/>
          </a:p>
          <a:p>
            <a:r>
              <a:rPr lang="en-US" dirty="0" smtClean="0"/>
              <a:t>Does our version of success == student version of success?</a:t>
            </a:r>
            <a:endParaRPr lang="en-US" dirty="0"/>
          </a:p>
        </p:txBody>
      </p:sp>
    </p:spTree>
    <p:extLst>
      <p:ext uri="{BB962C8B-B14F-4D97-AF65-F5344CB8AC3E}">
        <p14:creationId xmlns:p14="http://schemas.microsoft.com/office/powerpoint/2010/main" val="1147091701"/>
      </p:ext>
    </p:extLst>
  </p:cSld>
  <p:clrMapOvr>
    <a:masterClrMapping/>
  </p:clrMapOvr>
  <mc:AlternateContent xmlns:mc="http://schemas.openxmlformats.org/markup-compatibility/2006">
    <mc:Choice xmlns:p14="http://schemas.microsoft.com/office/powerpoint/2010/main" Requires="p14">
      <p:transition spd="slow" p14:dur="2000" advTm="14848"/>
    </mc:Choice>
    <mc:Fallback>
      <p:transition spd="slow" advTm="14848"/>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A More Profound Question</a:t>
            </a:r>
            <a:endParaRPr lang="en-US" dirty="0"/>
          </a:p>
        </p:txBody>
      </p:sp>
      <p:sp>
        <p:nvSpPr>
          <p:cNvPr id="5" name="Content Placeholder 4"/>
          <p:cNvSpPr>
            <a:spLocks noGrp="1"/>
          </p:cNvSpPr>
          <p:nvPr>
            <p:ph idx="1"/>
          </p:nvPr>
        </p:nvSpPr>
        <p:spPr>
          <a:xfrm>
            <a:off x="457200" y="4419600"/>
            <a:ext cx="7848600" cy="1524000"/>
          </a:xfrm>
        </p:spPr>
        <p:txBody>
          <a:bodyPr>
            <a:normAutofit lnSpcReduction="10000"/>
          </a:bodyPr>
          <a:lstStyle/>
          <a:p>
            <a:r>
              <a:rPr lang="en-US" dirty="0" smtClean="0"/>
              <a:t>Studen</a:t>
            </a:r>
            <a:r>
              <a:rPr lang="en-US" dirty="0" smtClean="0"/>
              <a:t>t asks:</a:t>
            </a:r>
            <a:r>
              <a:rPr lang="en-US" dirty="0" smtClean="0"/>
              <a:t/>
            </a:r>
            <a:br>
              <a:rPr lang="en-US" dirty="0" smtClean="0"/>
            </a:br>
            <a:r>
              <a:rPr lang="en-US" dirty="0" smtClean="0"/>
              <a:t>“Why can’t we </a:t>
            </a:r>
            <a:r>
              <a:rPr lang="en-US" dirty="0" smtClean="0"/>
              <a:t>get </a:t>
            </a:r>
            <a:r>
              <a:rPr lang="en-US" dirty="0" smtClean="0"/>
              <a:t>achievements for being </a:t>
            </a:r>
            <a:r>
              <a:rPr lang="en-US" dirty="0" smtClean="0"/>
              <a:t>awesome?”</a:t>
            </a:r>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066800"/>
            <a:ext cx="5334000" cy="3096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1668600"/>
      </p:ext>
    </p:extLst>
  </p:cSld>
  <p:clrMapOvr>
    <a:masterClrMapping/>
  </p:clrMapOvr>
  <mc:AlternateContent xmlns:mc="http://schemas.openxmlformats.org/markup-compatibility/2006">
    <mc:Choice xmlns:p14="http://schemas.microsoft.com/office/powerpoint/2010/main" Requires="p14">
      <p:transition spd="slow" p14:dur="2000" advTm="32997"/>
    </mc:Choice>
    <mc:Fallback>
      <p:transition spd="slow" advTm="32997"/>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Thus was Born</a:t>
            </a:r>
            <a:endParaRPr lang="en-US"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425" y="2271713"/>
            <a:ext cx="5391150"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0721866"/>
      </p:ext>
    </p:extLst>
  </p:cSld>
  <p:clrMapOvr>
    <a:masterClrMapping/>
  </p:clrMapOvr>
  <mc:AlternateContent xmlns:mc="http://schemas.openxmlformats.org/markup-compatibility/2006">
    <mc:Choice xmlns:p14="http://schemas.microsoft.com/office/powerpoint/2010/main" Requires="p14">
      <p:transition spd="slow" p14:dur="2000" advTm="18401"/>
    </mc:Choice>
    <mc:Fallback>
      <p:transition spd="slow" advTm="18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1000" fill="hold"/>
                                        <p:tgtEl>
                                          <p:spTgt spid="3076"/>
                                        </p:tgtEl>
                                        <p:attrNameLst>
                                          <p:attrName>ppt_w</p:attrName>
                                        </p:attrNameLst>
                                      </p:cBhvr>
                                      <p:tavLst>
                                        <p:tav tm="0">
                                          <p:val>
                                            <p:fltVal val="0"/>
                                          </p:val>
                                        </p:tav>
                                        <p:tav tm="100000">
                                          <p:val>
                                            <p:strVal val="#ppt_w"/>
                                          </p:val>
                                        </p:tav>
                                      </p:tavLst>
                                    </p:anim>
                                    <p:anim calcmode="lin" valueType="num">
                                      <p:cBhvr>
                                        <p:cTn id="8" dur="1000" fill="hold"/>
                                        <p:tgtEl>
                                          <p:spTgt spid="3076"/>
                                        </p:tgtEl>
                                        <p:attrNameLst>
                                          <p:attrName>ppt_h</p:attrName>
                                        </p:attrNameLst>
                                      </p:cBhvr>
                                      <p:tavLst>
                                        <p:tav tm="0">
                                          <p:val>
                                            <p:fltVal val="0"/>
                                          </p:val>
                                        </p:tav>
                                        <p:tav tm="100000">
                                          <p:val>
                                            <p:strVal val="#ppt_h"/>
                                          </p:val>
                                        </p:tav>
                                      </p:tavLst>
                                    </p:anim>
                                    <p:anim calcmode="lin" valueType="num">
                                      <p:cBhvr>
                                        <p:cTn id="9" dur="1000" fill="hold"/>
                                        <p:tgtEl>
                                          <p:spTgt spid="3076"/>
                                        </p:tgtEl>
                                        <p:attrNameLst>
                                          <p:attrName>style.rotation</p:attrName>
                                        </p:attrNameLst>
                                      </p:cBhvr>
                                      <p:tavLst>
                                        <p:tav tm="0">
                                          <p:val>
                                            <p:fltVal val="90"/>
                                          </p:val>
                                        </p:tav>
                                        <p:tav tm="100000">
                                          <p:val>
                                            <p:fltVal val="0"/>
                                          </p:val>
                                        </p:tav>
                                      </p:tavLst>
                                    </p:anim>
                                    <p:animEffect transition="in" filter="fade">
                                      <p:cBhvr>
                                        <p:cTn id="10"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What is </a:t>
            </a:r>
            <a:r>
              <a:rPr lang="en-US" dirty="0" err="1" smtClean="0"/>
              <a:t>Gamification</a:t>
            </a:r>
            <a:r>
              <a:rPr lang="en-US" dirty="0" smtClean="0"/>
              <a:t>?</a:t>
            </a:r>
            <a:endParaRPr lang="en-US" dirty="0"/>
          </a:p>
        </p:txBody>
      </p:sp>
      <p:sp>
        <p:nvSpPr>
          <p:cNvPr id="5" name="Content Placeholder 4"/>
          <p:cNvSpPr>
            <a:spLocks noGrp="1"/>
          </p:cNvSpPr>
          <p:nvPr>
            <p:ph idx="1"/>
          </p:nvPr>
        </p:nvSpPr>
        <p:spPr>
          <a:xfrm>
            <a:off x="457200" y="1600200"/>
            <a:ext cx="8534400" cy="4343400"/>
          </a:xfrm>
        </p:spPr>
        <p:txBody>
          <a:bodyPr/>
          <a:lstStyle/>
          <a:p>
            <a:r>
              <a:rPr lang="en-US" sz="2800" dirty="0" smtClean="0"/>
              <a:t>From </a:t>
            </a:r>
            <a:r>
              <a:rPr lang="en-US" sz="2800" dirty="0" err="1" smtClean="0"/>
              <a:t>Gamification</a:t>
            </a:r>
            <a:r>
              <a:rPr lang="en-US" sz="2800" dirty="0" smtClean="0"/>
              <a:t> Wiki (</a:t>
            </a:r>
            <a:r>
              <a:rPr lang="en-US" sz="2800" dirty="0" smtClean="0">
                <a:hlinkClick r:id="rId3"/>
              </a:rPr>
              <a:t>http://gamification.org</a:t>
            </a:r>
            <a:r>
              <a:rPr lang="en-US" sz="2800" dirty="0" smtClean="0"/>
              <a:t>)</a:t>
            </a:r>
          </a:p>
          <a:p>
            <a:pPr marL="457200" lvl="1" indent="0">
              <a:buNone/>
            </a:pPr>
            <a:r>
              <a:rPr lang="en-US" dirty="0" smtClean="0"/>
              <a:t>“…the infusion of game design techniques, game mechanics, and/or game style into anything”</a:t>
            </a:r>
          </a:p>
        </p:txBody>
      </p:sp>
    </p:spTree>
    <p:extLst>
      <p:ext uri="{BB962C8B-B14F-4D97-AF65-F5344CB8AC3E}">
        <p14:creationId xmlns:p14="http://schemas.microsoft.com/office/powerpoint/2010/main" val="857980069"/>
      </p:ext>
    </p:extLst>
  </p:cSld>
  <p:clrMapOvr>
    <a:masterClrMapping/>
  </p:clrMapOvr>
  <mc:AlternateContent xmlns:mc="http://schemas.openxmlformats.org/markup-compatibility/2006">
    <mc:Choice xmlns:p14="http://schemas.microsoft.com/office/powerpoint/2010/main" Requires="p14">
      <p:transition spd="slow" p14:dur="2000" advTm="35705"/>
    </mc:Choice>
    <mc:Fallback>
      <p:transition spd="slow" advTm="35705"/>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Tools of the trade</a:t>
            </a:r>
            <a:endParaRPr lang="en-US" dirty="0"/>
          </a:p>
        </p:txBody>
      </p:sp>
      <p:sp>
        <p:nvSpPr>
          <p:cNvPr id="5" name="Content Placeholder 4"/>
          <p:cNvSpPr>
            <a:spLocks noGrp="1"/>
          </p:cNvSpPr>
          <p:nvPr>
            <p:ph idx="1"/>
          </p:nvPr>
        </p:nvSpPr>
        <p:spPr>
          <a:xfrm>
            <a:off x="457200" y="1600200"/>
            <a:ext cx="4191000" cy="4343400"/>
          </a:xfrm>
        </p:spPr>
        <p:txBody>
          <a:bodyPr>
            <a:normAutofit lnSpcReduction="10000"/>
          </a:bodyPr>
          <a:lstStyle/>
          <a:p>
            <a:r>
              <a:rPr lang="en-US" dirty="0" smtClean="0"/>
              <a:t>When people think </a:t>
            </a:r>
            <a:r>
              <a:rPr lang="en-US" dirty="0" err="1" smtClean="0"/>
              <a:t>gamification</a:t>
            </a:r>
            <a:r>
              <a:rPr lang="en-US" dirty="0" smtClean="0"/>
              <a:t>, they think</a:t>
            </a:r>
          </a:p>
          <a:p>
            <a:pPr lvl="1"/>
            <a:r>
              <a:rPr lang="en-US" dirty="0" smtClean="0"/>
              <a:t>Achievements</a:t>
            </a:r>
          </a:p>
          <a:p>
            <a:pPr lvl="1"/>
            <a:r>
              <a:rPr lang="en-US" dirty="0" smtClean="0"/>
              <a:t>Quests</a:t>
            </a:r>
          </a:p>
          <a:p>
            <a:pPr lvl="1"/>
            <a:r>
              <a:rPr lang="en-US" dirty="0" smtClean="0"/>
              <a:t>Trophies</a:t>
            </a:r>
          </a:p>
          <a:p>
            <a:pPr lvl="1"/>
            <a:r>
              <a:rPr lang="en-US" dirty="0" smtClean="0"/>
              <a:t>Currencies</a:t>
            </a:r>
          </a:p>
          <a:p>
            <a:pPr lvl="1"/>
            <a:r>
              <a:rPr lang="en-US" dirty="0" smtClean="0"/>
              <a:t>Progress Bars</a:t>
            </a:r>
          </a:p>
          <a:p>
            <a:pPr lvl="1"/>
            <a:r>
              <a:rPr lang="en-US" dirty="0" smtClean="0"/>
              <a:t>Levels and </a:t>
            </a:r>
            <a:r>
              <a:rPr lang="en-US" dirty="0" err="1" smtClean="0"/>
              <a:t>Powerups</a:t>
            </a:r>
            <a:endParaRPr lang="en-US" dirty="0" smtClean="0"/>
          </a:p>
          <a:p>
            <a:endParaRPr lang="en-US" dirty="0" smtClean="0"/>
          </a:p>
        </p:txBody>
      </p:sp>
      <p:pic>
        <p:nvPicPr>
          <p:cNvPr id="6" name="Picture 5" descr="foursquare-2.jpg"/>
          <p:cNvPicPr>
            <a:picLocks noChangeAspect="1"/>
          </p:cNvPicPr>
          <p:nvPr/>
        </p:nvPicPr>
        <p:blipFill rotWithShape="1">
          <a:blip r:embed="rId3"/>
          <a:srcRect t="9232"/>
          <a:stretch/>
        </p:blipFill>
        <p:spPr>
          <a:xfrm>
            <a:off x="4674427" y="1447800"/>
            <a:ext cx="4318827" cy="4564912"/>
          </a:xfrm>
          <a:prstGeom prst="rect">
            <a:avLst/>
          </a:prstGeom>
          <a:ln>
            <a:solidFill>
              <a:schemeClr val="tx1"/>
            </a:solidFill>
          </a:ln>
        </p:spPr>
      </p:pic>
    </p:spTree>
    <p:extLst>
      <p:ext uri="{BB962C8B-B14F-4D97-AF65-F5344CB8AC3E}">
        <p14:creationId xmlns:p14="http://schemas.microsoft.com/office/powerpoint/2010/main" val="3969997438"/>
      </p:ext>
    </p:extLst>
  </p:cSld>
  <p:clrMapOvr>
    <a:masterClrMapping/>
  </p:clrMapOvr>
  <mc:AlternateContent xmlns:mc="http://schemas.openxmlformats.org/markup-compatibility/2006">
    <mc:Choice xmlns:p14="http://schemas.microsoft.com/office/powerpoint/2010/main" Requires="p14">
      <p:transition spd="slow" p14:dur="2000" advTm="18949"/>
    </mc:Choice>
    <mc:Fallback>
      <p:transition spd="slow" advTm="1894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smtClean="0"/>
              <a:t>Gamification</a:t>
            </a:r>
            <a:r>
              <a:rPr lang="en-US" dirty="0" smtClean="0"/>
              <a:t> - an 8 letter word</a:t>
            </a:r>
            <a:endParaRPr lang="en-US" dirty="0"/>
          </a:p>
        </p:txBody>
      </p:sp>
      <p:sp>
        <p:nvSpPr>
          <p:cNvPr id="2" name="Text Placeholder 1"/>
          <p:cNvSpPr>
            <a:spLocks noGrp="1"/>
          </p:cNvSpPr>
          <p:nvPr>
            <p:ph type="body" idx="1"/>
          </p:nvPr>
        </p:nvSpPr>
        <p:spPr/>
        <p:txBody>
          <a:bodyPr/>
          <a:lstStyle/>
          <a:p>
            <a:r>
              <a:rPr lang="en-US" dirty="0" smtClean="0"/>
              <a:t>Pitfalls</a:t>
            </a:r>
            <a:endParaRPr lang="en-US" dirty="0"/>
          </a:p>
        </p:txBody>
      </p:sp>
      <p:sp>
        <p:nvSpPr>
          <p:cNvPr id="5" name="Content Placeholder 4"/>
          <p:cNvSpPr>
            <a:spLocks noGrp="1"/>
          </p:cNvSpPr>
          <p:nvPr>
            <p:ph sz="half" idx="2"/>
          </p:nvPr>
        </p:nvSpPr>
        <p:spPr/>
        <p:txBody>
          <a:bodyPr>
            <a:normAutofit fontScale="92500" lnSpcReduction="20000"/>
          </a:bodyPr>
          <a:lstStyle/>
          <a:p>
            <a:r>
              <a:rPr lang="en-US" dirty="0" smtClean="0"/>
              <a:t>Purely </a:t>
            </a:r>
            <a:r>
              <a:rPr lang="en-US" dirty="0" smtClean="0"/>
              <a:t>a business gimmick</a:t>
            </a:r>
          </a:p>
          <a:p>
            <a:r>
              <a:rPr lang="en-US" dirty="0" smtClean="0"/>
              <a:t>Low hanging fruit that tugs at the cultural identity around youth through popular culture</a:t>
            </a:r>
          </a:p>
          <a:p>
            <a:r>
              <a:rPr lang="en-US" dirty="0" smtClean="0"/>
              <a:t>Easy entry into the power of interactive experience and social media</a:t>
            </a:r>
          </a:p>
          <a:p>
            <a:r>
              <a:rPr lang="en-US" dirty="0" smtClean="0"/>
              <a:t>Fluff – gratification in meaningless way</a:t>
            </a:r>
          </a:p>
          <a:p>
            <a:r>
              <a:rPr lang="en-US" dirty="0" smtClean="0"/>
              <a:t>Potential damage – external rewards may actually damage our intrinsic motivations</a:t>
            </a:r>
          </a:p>
        </p:txBody>
      </p:sp>
      <p:sp>
        <p:nvSpPr>
          <p:cNvPr id="3" name="Text Placeholder 2"/>
          <p:cNvSpPr>
            <a:spLocks noGrp="1"/>
          </p:cNvSpPr>
          <p:nvPr>
            <p:ph type="body" sz="quarter" idx="3"/>
          </p:nvPr>
        </p:nvSpPr>
        <p:spPr/>
        <p:txBody>
          <a:bodyPr/>
          <a:lstStyle/>
          <a:p>
            <a:r>
              <a:rPr lang="en-US" dirty="0" smtClean="0"/>
              <a:t>Potential</a:t>
            </a:r>
            <a:endParaRPr lang="en-US" dirty="0"/>
          </a:p>
        </p:txBody>
      </p:sp>
      <p:sp>
        <p:nvSpPr>
          <p:cNvPr id="6" name="Content Placeholder 5"/>
          <p:cNvSpPr>
            <a:spLocks noGrp="1"/>
          </p:cNvSpPr>
          <p:nvPr>
            <p:ph sz="quarter" idx="4"/>
          </p:nvPr>
        </p:nvSpPr>
        <p:spPr/>
        <p:txBody>
          <a:bodyPr/>
          <a:lstStyle/>
          <a:p>
            <a:r>
              <a:rPr lang="en-US" dirty="0"/>
              <a:t>Voluntary, Fun, and Engaging</a:t>
            </a:r>
          </a:p>
          <a:p>
            <a:r>
              <a:rPr lang="en-US" dirty="0"/>
              <a:t>Creator as well as Consumer</a:t>
            </a:r>
          </a:p>
          <a:p>
            <a:r>
              <a:rPr lang="en-US" dirty="0"/>
              <a:t>Ability for reflection – where did I come from?</a:t>
            </a:r>
          </a:p>
          <a:p>
            <a:r>
              <a:rPr lang="en-US" dirty="0"/>
              <a:t>Celebrating the experience over the reward</a:t>
            </a:r>
          </a:p>
          <a:p>
            <a:pPr marL="0" indent="0">
              <a:buNone/>
            </a:pPr>
            <a:endParaRPr lang="en-US" dirty="0"/>
          </a:p>
        </p:txBody>
      </p:sp>
    </p:spTree>
    <p:extLst>
      <p:ext uri="{BB962C8B-B14F-4D97-AF65-F5344CB8AC3E}">
        <p14:creationId xmlns:p14="http://schemas.microsoft.com/office/powerpoint/2010/main" val="3605871346"/>
      </p:ext>
    </p:extLst>
  </p:cSld>
  <p:clrMapOvr>
    <a:masterClrMapping/>
  </p:clrMapOvr>
  <mc:AlternateContent xmlns:mc="http://schemas.openxmlformats.org/markup-compatibility/2006">
    <mc:Choice xmlns:p14="http://schemas.microsoft.com/office/powerpoint/2010/main" Requires="p14">
      <p:transition spd="slow" p14:dur="2000" advTm="75416"/>
    </mc:Choice>
    <mc:Fallback>
      <p:transition spd="slow" advTm="75416"/>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smtClean="0"/>
              <a:t>Gamification</a:t>
            </a:r>
            <a:r>
              <a:rPr lang="en-US" dirty="0" smtClean="0"/>
              <a:t> – Will it Float?</a:t>
            </a:r>
            <a:endParaRPr lang="en-US" dirty="0"/>
          </a:p>
        </p:txBody>
      </p:sp>
      <p:sp>
        <p:nvSpPr>
          <p:cNvPr id="5" name="Content Placeholder 4"/>
          <p:cNvSpPr>
            <a:spLocks noGrp="1"/>
          </p:cNvSpPr>
          <p:nvPr>
            <p:ph idx="1"/>
          </p:nvPr>
        </p:nvSpPr>
        <p:spPr>
          <a:xfrm>
            <a:off x="457200" y="1600200"/>
            <a:ext cx="8534400" cy="4343400"/>
          </a:xfrm>
        </p:spPr>
        <p:txBody>
          <a:bodyPr>
            <a:normAutofit/>
          </a:bodyPr>
          <a:lstStyle/>
          <a:p>
            <a:r>
              <a:rPr lang="en-US" dirty="0" smtClean="0"/>
              <a:t>Easy to be lured by “the Dark Side”</a:t>
            </a:r>
          </a:p>
          <a:p>
            <a:pPr lvl="1"/>
            <a:r>
              <a:rPr lang="en-US" dirty="0" smtClean="0"/>
              <a:t>Must avoid cliché and meaningless achievements</a:t>
            </a:r>
          </a:p>
          <a:p>
            <a:pPr lvl="1"/>
            <a:r>
              <a:rPr lang="en-US" dirty="0" smtClean="0"/>
              <a:t>Must not make it about the everyday</a:t>
            </a:r>
          </a:p>
          <a:p>
            <a:pPr lvl="1"/>
            <a:r>
              <a:rPr lang="en-US" dirty="0" smtClean="0"/>
              <a:t>Must not make as a veneer for repetitive, difficult work</a:t>
            </a:r>
          </a:p>
          <a:p>
            <a:pPr lvl="1"/>
            <a:r>
              <a:rPr lang="en-US" dirty="0" smtClean="0"/>
              <a:t>Must not make artificial, contrived</a:t>
            </a:r>
          </a:p>
          <a:p>
            <a:pPr lvl="1"/>
            <a:r>
              <a:rPr lang="en-US" dirty="0" smtClean="0"/>
              <a:t>Must not remove player autonomy</a:t>
            </a:r>
          </a:p>
        </p:txBody>
      </p:sp>
    </p:spTree>
    <p:extLst>
      <p:ext uri="{BB962C8B-B14F-4D97-AF65-F5344CB8AC3E}">
        <p14:creationId xmlns:p14="http://schemas.microsoft.com/office/powerpoint/2010/main" val="1424692701"/>
      </p:ext>
    </p:extLst>
  </p:cSld>
  <p:clrMapOvr>
    <a:masterClrMapping/>
  </p:clrMapOvr>
  <mc:AlternateContent xmlns:mc="http://schemas.openxmlformats.org/markup-compatibility/2006">
    <mc:Choice xmlns:p14="http://schemas.microsoft.com/office/powerpoint/2010/main" Requires="p14">
      <p:transition spd="slow" p14:dur="2000" advTm="23704"/>
    </mc:Choice>
    <mc:Fallback>
      <p:transition spd="slow" advTm="23704"/>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 Quest</a:t>
            </a:r>
            <a:endParaRPr lang="en-US" dirty="0"/>
          </a:p>
        </p:txBody>
      </p:sp>
      <p:sp>
        <p:nvSpPr>
          <p:cNvPr id="3" name="Content Placeholder 2"/>
          <p:cNvSpPr>
            <a:spLocks noGrp="1"/>
          </p:cNvSpPr>
          <p:nvPr>
            <p:ph idx="1"/>
          </p:nvPr>
        </p:nvSpPr>
        <p:spPr>
          <a:xfrm>
            <a:off x="457200" y="5029200"/>
            <a:ext cx="8229600" cy="914400"/>
          </a:xfrm>
        </p:spPr>
        <p:txBody>
          <a:bodyPr>
            <a:normAutofit fontScale="55000" lnSpcReduction="20000"/>
          </a:bodyPr>
          <a:lstStyle/>
          <a:p>
            <a:r>
              <a:rPr lang="en-US" dirty="0" smtClean="0"/>
              <a:t>It </a:t>
            </a:r>
            <a:r>
              <a:rPr lang="en-US" dirty="0"/>
              <a:t>is really the concept of the hero’s quest</a:t>
            </a:r>
          </a:p>
          <a:p>
            <a:r>
              <a:rPr lang="en-US" dirty="0" smtClean="0"/>
              <a:t>Not just knowing “here be dragons!”, but embracing the challenges ahead</a:t>
            </a:r>
            <a:endParaRPr lang="en-US" dirty="0"/>
          </a:p>
          <a:p>
            <a:r>
              <a:rPr lang="en-US" dirty="0" smtClean="0"/>
              <a:t>Creation of the narrative and reflecting </a:t>
            </a:r>
            <a:r>
              <a:rPr lang="en-US" dirty="0"/>
              <a:t>on the journey </a:t>
            </a:r>
            <a:r>
              <a:rPr lang="en-US" dirty="0" smtClean="0"/>
              <a:t>are keys to success!</a:t>
            </a:r>
            <a:endParaRPr lang="en-US" dirty="0"/>
          </a:p>
          <a:p>
            <a:endParaRPr lang="en-US" dirty="0"/>
          </a:p>
        </p:txBody>
      </p:sp>
      <p:pic>
        <p:nvPicPr>
          <p:cNvPr id="4" name="Picture 3"/>
          <p:cNvPicPr>
            <a:picLocks noChangeAspect="1"/>
          </p:cNvPicPr>
          <p:nvPr/>
        </p:nvPicPr>
        <p:blipFill>
          <a:blip r:embed="rId3"/>
          <a:srcRect/>
          <a:stretch>
            <a:fillRect/>
          </a:stretch>
        </p:blipFill>
        <p:spPr bwMode="auto">
          <a:xfrm>
            <a:off x="1676400" y="990600"/>
            <a:ext cx="5029200" cy="3900495"/>
          </a:xfrm>
          <a:prstGeom prst="rect">
            <a:avLst/>
          </a:prstGeom>
          <a:noFill/>
          <a:ln w="9525">
            <a:noFill/>
            <a:miter lim="800000"/>
            <a:headEnd/>
            <a:tailEnd/>
          </a:ln>
        </p:spPr>
      </p:pic>
    </p:spTree>
    <p:extLst>
      <p:ext uri="{BB962C8B-B14F-4D97-AF65-F5344CB8AC3E}">
        <p14:creationId xmlns:p14="http://schemas.microsoft.com/office/powerpoint/2010/main" val="2526323411"/>
      </p:ext>
    </p:extLst>
  </p:cSld>
  <p:clrMapOvr>
    <a:masterClrMapping/>
  </p:clrMapOvr>
  <mc:AlternateContent xmlns:mc="http://schemas.openxmlformats.org/markup-compatibility/2006">
    <mc:Choice xmlns:p14="http://schemas.microsoft.com/office/powerpoint/2010/main" Requires="p14">
      <p:transition spd="slow" p14:dur="2000" advTm="19906"/>
    </mc:Choice>
    <mc:Fallback>
      <p:transition spd="slow" advTm="19906"/>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The Big Questions</a:t>
            </a:r>
            <a:endParaRPr lang="en-US" dirty="0"/>
          </a:p>
        </p:txBody>
      </p:sp>
      <p:sp>
        <p:nvSpPr>
          <p:cNvPr id="5" name="Content Placeholder 4"/>
          <p:cNvSpPr>
            <a:spLocks noGrp="1"/>
          </p:cNvSpPr>
          <p:nvPr>
            <p:ph idx="1"/>
          </p:nvPr>
        </p:nvSpPr>
        <p:spPr>
          <a:xfrm>
            <a:off x="457200" y="1600200"/>
            <a:ext cx="8534400" cy="4343400"/>
          </a:xfrm>
        </p:spPr>
        <p:txBody>
          <a:bodyPr>
            <a:normAutofit/>
          </a:bodyPr>
          <a:lstStyle/>
          <a:p>
            <a:pPr marL="0" indent="0">
              <a:buNone/>
            </a:pPr>
            <a:endParaRPr lang="en-US" dirty="0" smtClean="0"/>
          </a:p>
          <a:p>
            <a:r>
              <a:rPr lang="en-US" dirty="0" smtClean="0"/>
              <a:t>What behaviors do we want to reward and encourage?</a:t>
            </a:r>
          </a:p>
          <a:p>
            <a:r>
              <a:rPr lang="en-US" dirty="0" smtClean="0"/>
              <a:t>What feelings of competence can we engender?</a:t>
            </a:r>
          </a:p>
          <a:p>
            <a:r>
              <a:rPr lang="en-US" dirty="0" smtClean="0"/>
              <a:t>What do we want our players to remember and reflect upon?</a:t>
            </a:r>
          </a:p>
        </p:txBody>
      </p:sp>
    </p:spTree>
    <p:extLst>
      <p:ext uri="{BB962C8B-B14F-4D97-AF65-F5344CB8AC3E}">
        <p14:creationId xmlns:p14="http://schemas.microsoft.com/office/powerpoint/2010/main" val="2031798753"/>
      </p:ext>
    </p:extLst>
  </p:cSld>
  <p:clrMapOvr>
    <a:masterClrMapping/>
  </p:clrMapOvr>
  <mc:AlternateContent xmlns:mc="http://schemas.openxmlformats.org/markup-compatibility/2006">
    <mc:Choice xmlns:p14="http://schemas.microsoft.com/office/powerpoint/2010/main" Requires="p14">
      <p:transition spd="slow" p14:dur="2000" advTm="13068"/>
    </mc:Choice>
    <mc:Fallback>
      <p:transition spd="slow" advTm="13068"/>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The Story</a:t>
            </a:r>
            <a:endParaRPr lang="en-US" dirty="0"/>
          </a:p>
        </p:txBody>
      </p:sp>
      <p:sp>
        <p:nvSpPr>
          <p:cNvPr id="5" name="Content Placeholder 4"/>
          <p:cNvSpPr>
            <a:spLocks noGrp="1"/>
          </p:cNvSpPr>
          <p:nvPr>
            <p:ph idx="1"/>
          </p:nvPr>
        </p:nvSpPr>
        <p:spPr>
          <a:xfrm>
            <a:off x="457200" y="5105400"/>
            <a:ext cx="8534400" cy="838200"/>
          </a:xfrm>
        </p:spPr>
        <p:txBody>
          <a:bodyPr>
            <a:normAutofit/>
          </a:bodyPr>
          <a:lstStyle/>
          <a:p>
            <a:r>
              <a:rPr lang="en-US" dirty="0" smtClean="0"/>
              <a:t>The Athenaeum vs. Mechanics Institute</a:t>
            </a:r>
          </a:p>
        </p:txBody>
      </p:sp>
      <p:pic>
        <p:nvPicPr>
          <p:cNvPr id="6" name="Picture 5" descr="mechanics_institute_logo_big.gif"/>
          <p:cNvPicPr>
            <a:picLocks noChangeAspect="1"/>
          </p:cNvPicPr>
          <p:nvPr/>
        </p:nvPicPr>
        <p:blipFill rotWithShape="1">
          <a:blip r:embed="rId3">
            <a:extLst>
              <a:ext uri="{28A0092B-C50C-407E-A947-70E740481C1C}">
                <a14:useLocalDpi xmlns:a14="http://schemas.microsoft.com/office/drawing/2010/main" val="0"/>
              </a:ext>
            </a:extLst>
          </a:blip>
          <a:srcRect l="2755" t="20723" r="6591" b="9554"/>
          <a:stretch/>
        </p:blipFill>
        <p:spPr>
          <a:xfrm>
            <a:off x="2700670" y="1137683"/>
            <a:ext cx="3615070" cy="3827721"/>
          </a:xfrm>
          <a:prstGeom prst="rect">
            <a:avLst/>
          </a:prstGeom>
        </p:spPr>
      </p:pic>
    </p:spTree>
    <p:extLst>
      <p:ext uri="{BB962C8B-B14F-4D97-AF65-F5344CB8AC3E}">
        <p14:creationId xmlns:p14="http://schemas.microsoft.com/office/powerpoint/2010/main" val="476596945"/>
      </p:ext>
    </p:extLst>
  </p:cSld>
  <p:clrMapOvr>
    <a:masterClrMapping/>
  </p:clrMapOvr>
  <mc:AlternateContent xmlns:mc="http://schemas.openxmlformats.org/markup-compatibility/2006">
    <mc:Choice xmlns:p14="http://schemas.microsoft.com/office/powerpoint/2010/main" Requires="p14">
      <p:transition spd="slow" p14:dur="2000" advTm="36258"/>
    </mc:Choice>
    <mc:Fallback>
      <p:transition spd="slow" advTm="36258"/>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chievementvector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1143000"/>
            <a:ext cx="4572000" cy="4572000"/>
          </a:xfrm>
          <a:prstGeom prst="rect">
            <a:avLst/>
          </a:prstGeom>
        </p:spPr>
      </p:pic>
      <p:pic>
        <p:nvPicPr>
          <p:cNvPr id="8" name="Picture 7" descr="Just Press Play.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5808" y="3048000"/>
            <a:ext cx="2255192" cy="2562718"/>
          </a:xfrm>
          <a:prstGeom prst="rect">
            <a:avLst/>
          </a:prstGeom>
        </p:spPr>
      </p:pic>
      <p:sp>
        <p:nvSpPr>
          <p:cNvPr id="4" name="Title 3"/>
          <p:cNvSpPr>
            <a:spLocks noGrp="1"/>
          </p:cNvSpPr>
          <p:nvPr>
            <p:ph type="title"/>
          </p:nvPr>
        </p:nvSpPr>
        <p:spPr/>
        <p:txBody>
          <a:bodyPr/>
          <a:lstStyle/>
          <a:p>
            <a:pPr algn="l"/>
            <a:r>
              <a:rPr lang="en-US" dirty="0" smtClean="0"/>
              <a:t>JPP Motivations</a:t>
            </a:r>
            <a:endParaRPr lang="en-US" dirty="0"/>
          </a:p>
        </p:txBody>
      </p:sp>
    </p:spTree>
    <p:custDataLst>
      <p:tags r:id="rId1"/>
    </p:custDataLst>
    <p:extLst>
      <p:ext uri="{BB962C8B-B14F-4D97-AF65-F5344CB8AC3E}">
        <p14:creationId xmlns:p14="http://schemas.microsoft.com/office/powerpoint/2010/main" val="1894125807"/>
      </p:ext>
    </p:extLst>
  </p:cSld>
  <p:clrMapOvr>
    <a:masterClrMapping/>
  </p:clrMapOvr>
  <mc:AlternateContent xmlns:mc="http://schemas.openxmlformats.org/markup-compatibility/2006">
    <mc:Choice xmlns:p14="http://schemas.microsoft.com/office/powerpoint/2010/main" Requires="p14">
      <p:transition spd="slow" p14:dur="2000" advTm="61052"/>
    </mc:Choice>
    <mc:Fallback>
      <p:transition spd="slow" advTm="610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50000" y="50000"/>
                                    </p:animScale>
                                  </p:childTnLst>
                                </p:cTn>
                              </p:par>
                              <p:par>
                                <p:cTn id="7" presetID="0" presetClass="path" presetSubtype="0" accel="50000" decel="50000" fill="hold" nodeType="withEffect">
                                  <p:stCondLst>
                                    <p:cond delay="0"/>
                                  </p:stCondLst>
                                  <p:childTnLst>
                                    <p:animMotion origin="layout" path="M 0 -3.33333E-6 L -0.28625 -0.26833 " pathEditMode="relative" rAng="0" ptsTypes="AA">
                                      <p:cBhvr>
                                        <p:cTn id="8" dur="2000" fill="hold"/>
                                        <p:tgtEl>
                                          <p:spTgt spid="6"/>
                                        </p:tgtEl>
                                        <p:attrNameLst>
                                          <p:attrName>ppt_x</p:attrName>
                                          <p:attrName>ppt_y</p:attrName>
                                        </p:attrNameLst>
                                      </p:cBhvr>
                                      <p:rCtr x="-14312" y="-13417"/>
                                    </p:animMotion>
                                  </p:childTnLst>
                                </p:cTn>
                              </p:par>
                            </p:childTnLst>
                          </p:cTn>
                        </p:par>
                        <p:par>
                          <p:cTn id="9" fill="hold">
                            <p:stCondLst>
                              <p:cond delay="2000"/>
                            </p:stCondLst>
                            <p:childTnLst>
                              <p:par>
                                <p:cTn id="10" presetID="2" presetClass="entr" presetSubtype="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Tangible Elements</a:t>
            </a:r>
            <a:endParaRPr lang="en-US" dirty="0"/>
          </a:p>
        </p:txBody>
      </p:sp>
      <p:pic>
        <p:nvPicPr>
          <p:cNvPr id="4" name="Picture 3" descr="jppswa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143000"/>
            <a:ext cx="6385266" cy="4769242"/>
          </a:xfrm>
          <a:prstGeom prst="rect">
            <a:avLst/>
          </a:prstGeom>
        </p:spPr>
      </p:pic>
    </p:spTree>
    <p:extLst>
      <p:ext uri="{BB962C8B-B14F-4D97-AF65-F5344CB8AC3E}">
        <p14:creationId xmlns:p14="http://schemas.microsoft.com/office/powerpoint/2010/main" val="1187342818"/>
      </p:ext>
    </p:extLst>
  </p:cSld>
  <p:clrMapOvr>
    <a:masterClrMapping/>
  </p:clrMapOvr>
  <mc:AlternateContent xmlns:mc="http://schemas.openxmlformats.org/markup-compatibility/2006">
    <mc:Choice xmlns:p14="http://schemas.microsoft.com/office/powerpoint/2010/main" Requires="p14">
      <p:transition spd="slow" p14:dur="2000" advTm="55514"/>
    </mc:Choice>
    <mc:Fallback>
      <p:transition spd="slow" advTm="55514"/>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Profile</a:t>
            </a:r>
            <a:endParaRPr lang="en-US" dirty="0"/>
          </a:p>
        </p:txBody>
      </p:sp>
      <p:pic>
        <p:nvPicPr>
          <p:cNvPr id="3074" name="Picture 2" descr="C:\Users\IGMUser\Desktop\JPPv1 Screenshots\JPPv1 Screenshots\JPPv1 Profile.jpg"/>
          <p:cNvPicPr>
            <a:picLocks noChangeAspect="1" noChangeArrowheads="1"/>
          </p:cNvPicPr>
          <p:nvPr/>
        </p:nvPicPr>
        <p:blipFill rotWithShape="1">
          <a:blip r:embed="rId3">
            <a:extLst>
              <a:ext uri="{28A0092B-C50C-407E-A947-70E740481C1C}">
                <a14:useLocalDpi xmlns:a14="http://schemas.microsoft.com/office/drawing/2010/main" val="0"/>
              </a:ext>
            </a:extLst>
          </a:blip>
          <a:srcRect b="2094"/>
          <a:stretch/>
        </p:blipFill>
        <p:spPr bwMode="auto">
          <a:xfrm>
            <a:off x="1676400" y="990600"/>
            <a:ext cx="5943600" cy="5043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577134"/>
      </p:ext>
    </p:extLst>
  </p:cSld>
  <p:clrMapOvr>
    <a:masterClrMapping/>
  </p:clrMapOvr>
  <mc:AlternateContent xmlns:mc="http://schemas.openxmlformats.org/markup-compatibility/2006">
    <mc:Choice xmlns:p14="http://schemas.microsoft.com/office/powerpoint/2010/main" Requires="p14">
      <p:transition spd="slow" p14:dur="2000" advTm="46790"/>
    </mc:Choice>
    <mc:Fallback>
      <p:transition spd="slow" advTm="4679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Uncompleted Achievements</a:t>
            </a:r>
            <a:endParaRPr lang="en-US" dirty="0"/>
          </a:p>
        </p:txBody>
      </p:sp>
      <p:pic>
        <p:nvPicPr>
          <p:cNvPr id="2051" name="Picture 3" descr="C:\Users\IGMUser\Desktop\JPPv1 Screenshots\JPPv1 Screenshots\JPPv1 Achievemen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990600"/>
            <a:ext cx="6096000" cy="5077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726605"/>
      </p:ext>
    </p:extLst>
  </p:cSld>
  <p:clrMapOvr>
    <a:masterClrMapping/>
  </p:clrMapOvr>
  <mc:AlternateContent xmlns:mc="http://schemas.openxmlformats.org/markup-compatibility/2006">
    <mc:Choice xmlns:p14="http://schemas.microsoft.com/office/powerpoint/2010/main" Requires="p14">
      <p:transition spd="slow" p14:dur="2000" advTm="20339"/>
    </mc:Choice>
    <mc:Fallback>
      <p:transition spd="slow" advTm="20339"/>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People</a:t>
            </a:r>
            <a:endParaRPr lang="en-US" dirty="0"/>
          </a:p>
        </p:txBody>
      </p:sp>
      <p:pic>
        <p:nvPicPr>
          <p:cNvPr id="4098" name="Picture 2" descr="C:\Users\IGMUser\Desktop\JPPv1 Screenshots\JPPv1 Screenshots\JPPv1 Peop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208695"/>
            <a:ext cx="5835544" cy="4811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839255"/>
      </p:ext>
    </p:extLst>
  </p:cSld>
  <p:clrMapOvr>
    <a:masterClrMapping/>
  </p:clrMapOvr>
  <mc:AlternateContent xmlns:mc="http://schemas.openxmlformats.org/markup-compatibility/2006">
    <mc:Choice xmlns:p14="http://schemas.microsoft.com/office/powerpoint/2010/main" Requires="p14">
      <p:transition spd="slow" p14:dur="2000" advTm="17959"/>
    </mc:Choice>
    <mc:Fallback>
      <p:transition spd="slow" advTm="17959"/>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Quests</a:t>
            </a:r>
            <a:endParaRPr lang="en-US" dirty="0"/>
          </a:p>
        </p:txBody>
      </p:sp>
      <p:pic>
        <p:nvPicPr>
          <p:cNvPr id="7170" name="Picture 2" descr="C:\Users\IGMUser\Desktop\JPPv1 Screenshots\JPPv1 Screenshots\JPPv1 Quest Receiv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044129"/>
            <a:ext cx="5883286" cy="4975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1279"/>
      </p:ext>
    </p:extLst>
  </p:cSld>
  <p:clrMapOvr>
    <a:masterClrMapping/>
  </p:clrMapOvr>
  <mc:AlternateContent xmlns:mc="http://schemas.openxmlformats.org/markup-compatibility/2006">
    <mc:Choice xmlns:p14="http://schemas.microsoft.com/office/powerpoint/2010/main" Requires="p14">
      <p:transition spd="slow" p14:dur="2000" advTm="33347"/>
    </mc:Choice>
    <mc:Fallback>
      <p:transition spd="slow" advTm="33347"/>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Achievement Types</a:t>
            </a:r>
            <a:endParaRPr lang="en-US" dirty="0"/>
          </a:p>
        </p:txBody>
      </p:sp>
      <p:pic>
        <p:nvPicPr>
          <p:cNvPr id="4098" name="Picture 2" descr="D:\Users\IGMUser\Pictures\298155_228797447181050_1619724694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049179"/>
            <a:ext cx="6553200" cy="4894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169927"/>
      </p:ext>
    </p:extLst>
  </p:cSld>
  <p:clrMapOvr>
    <a:masterClrMapping/>
  </p:clrMapOvr>
  <mc:AlternateContent xmlns:mc="http://schemas.openxmlformats.org/markup-compatibility/2006">
    <mc:Choice xmlns:p14="http://schemas.microsoft.com/office/powerpoint/2010/main" Requires="p14">
      <p:transition spd="slow" p14:dur="2000" advTm="25674"/>
    </mc:Choice>
    <mc:Fallback>
      <p:transition spd="slow" advTm="25674"/>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Achievement Types</a:t>
            </a:r>
            <a:endParaRPr lang="en-US" dirty="0"/>
          </a:p>
        </p:txBody>
      </p:sp>
      <p:sp>
        <p:nvSpPr>
          <p:cNvPr id="5" name="Content Placeholder 4"/>
          <p:cNvSpPr>
            <a:spLocks noGrp="1"/>
          </p:cNvSpPr>
          <p:nvPr>
            <p:ph idx="1"/>
          </p:nvPr>
        </p:nvSpPr>
        <p:spPr>
          <a:xfrm>
            <a:off x="457200" y="1600200"/>
            <a:ext cx="4038600" cy="4343400"/>
          </a:xfrm>
        </p:spPr>
        <p:txBody>
          <a:bodyPr/>
          <a:lstStyle/>
          <a:p>
            <a:r>
              <a:rPr lang="en-US" dirty="0" smtClean="0"/>
              <a:t>Ideation</a:t>
            </a:r>
          </a:p>
          <a:p>
            <a:r>
              <a:rPr lang="en-US" dirty="0" smtClean="0"/>
              <a:t>Exploration</a:t>
            </a:r>
          </a:p>
          <a:p>
            <a:r>
              <a:rPr lang="en-US" dirty="0" smtClean="0"/>
              <a:t>Communication</a:t>
            </a:r>
          </a:p>
          <a:p>
            <a:r>
              <a:rPr lang="en-US" dirty="0" smtClean="0"/>
              <a:t>Cultural Enrichment</a:t>
            </a:r>
          </a:p>
          <a:p>
            <a:r>
              <a:rPr lang="en-US" dirty="0" smtClean="0"/>
              <a:t>Socialization</a:t>
            </a:r>
          </a:p>
          <a:p>
            <a:r>
              <a:rPr lang="en-US" dirty="0" smtClean="0"/>
              <a:t>Team building</a:t>
            </a:r>
          </a:p>
          <a:p>
            <a:r>
              <a:rPr lang="en-US" dirty="0" smtClean="0"/>
              <a:t>Tools for success</a:t>
            </a:r>
          </a:p>
        </p:txBody>
      </p:sp>
      <p:sp>
        <p:nvSpPr>
          <p:cNvPr id="6" name="Content Placeholder 4"/>
          <p:cNvSpPr txBox="1">
            <a:spLocks/>
          </p:cNvSpPr>
          <p:nvPr/>
        </p:nvSpPr>
        <p:spPr>
          <a:xfrm>
            <a:off x="4800600" y="1676400"/>
            <a:ext cx="4038600" cy="434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Connecting</a:t>
            </a:r>
          </a:p>
          <a:p>
            <a:r>
              <a:rPr lang="en-US" dirty="0" smtClean="0"/>
              <a:t>Iteration/Refinement</a:t>
            </a:r>
          </a:p>
          <a:p>
            <a:r>
              <a:rPr lang="en-US" dirty="0" smtClean="0"/>
              <a:t>Engagement</a:t>
            </a:r>
          </a:p>
          <a:p>
            <a:r>
              <a:rPr lang="en-US" dirty="0" smtClean="0"/>
              <a:t>Confidence</a:t>
            </a:r>
          </a:p>
          <a:p>
            <a:r>
              <a:rPr lang="en-US" dirty="0" smtClean="0"/>
              <a:t>Fun</a:t>
            </a:r>
          </a:p>
          <a:p>
            <a:r>
              <a:rPr lang="en-US" dirty="0" smtClean="0"/>
              <a:t>Whimsical</a:t>
            </a:r>
          </a:p>
        </p:txBody>
      </p:sp>
    </p:spTree>
    <p:extLst>
      <p:ext uri="{BB962C8B-B14F-4D97-AF65-F5344CB8AC3E}">
        <p14:creationId xmlns:p14="http://schemas.microsoft.com/office/powerpoint/2010/main" val="3644845365"/>
      </p:ext>
    </p:extLst>
  </p:cSld>
  <p:clrMapOvr>
    <a:masterClrMapping/>
  </p:clrMapOvr>
  <mc:AlternateContent xmlns:mc="http://schemas.openxmlformats.org/markup-compatibility/2006">
    <mc:Choice xmlns:p14="http://schemas.microsoft.com/office/powerpoint/2010/main" Requires="p14">
      <p:transition spd="slow" p14:dur="2000" advTm="62757"/>
    </mc:Choice>
    <mc:Fallback>
      <p:transition spd="slow" advTm="62757"/>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Achievement Types</a:t>
            </a:r>
            <a:endParaRPr lang="en-US" dirty="0"/>
          </a:p>
        </p:txBody>
      </p:sp>
      <p:pic>
        <p:nvPicPr>
          <p:cNvPr id="5122" name="Picture 2" descr="D:\Users\IGMUser\Pictures\308522_10150338237241930_1620259430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199388"/>
            <a:ext cx="7162800" cy="4763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117056"/>
      </p:ext>
    </p:extLst>
  </p:cSld>
  <p:clrMapOvr>
    <a:masterClrMapping/>
  </p:clrMapOvr>
  <mc:AlternateContent xmlns:mc="http://schemas.openxmlformats.org/markup-compatibility/2006">
    <mc:Choice xmlns:p14="http://schemas.microsoft.com/office/powerpoint/2010/main" Requires="p14">
      <p:transition spd="slow" p14:dur="2000" advTm="39409"/>
    </mc:Choice>
    <mc:Fallback>
      <p:transition spd="slow" advTm="39409"/>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Achievement Types</a:t>
            </a:r>
            <a:endParaRPr lang="en-US" dirty="0"/>
          </a:p>
        </p:txBody>
      </p:sp>
      <p:pic>
        <p:nvPicPr>
          <p:cNvPr id="4" name="Picture 3" descr="orderofpi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093808"/>
            <a:ext cx="6400800" cy="4800600"/>
          </a:xfrm>
          <a:prstGeom prst="rect">
            <a:avLst/>
          </a:prstGeom>
        </p:spPr>
      </p:pic>
    </p:spTree>
    <p:extLst>
      <p:ext uri="{BB962C8B-B14F-4D97-AF65-F5344CB8AC3E}">
        <p14:creationId xmlns:p14="http://schemas.microsoft.com/office/powerpoint/2010/main" val="1461034887"/>
      </p:ext>
    </p:extLst>
  </p:cSld>
  <p:clrMapOvr>
    <a:masterClrMapping/>
  </p:clrMapOvr>
  <mc:AlternateContent xmlns:mc="http://schemas.openxmlformats.org/markup-compatibility/2006">
    <mc:Choice xmlns:p14="http://schemas.microsoft.com/office/powerpoint/2010/main" Requires="p14">
      <p:transition spd="slow" p14:dur="2000" advTm="20049"/>
    </mc:Choice>
    <mc:Fallback>
      <p:transition spd="slow" advTm="20049"/>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Prepare to Launch</a:t>
            </a:r>
            <a:endParaRPr lang="en-US" dirty="0"/>
          </a:p>
        </p:txBody>
      </p:sp>
      <p:sp>
        <p:nvSpPr>
          <p:cNvPr id="3" name="Content Placeholder 2"/>
          <p:cNvSpPr>
            <a:spLocks noGrp="1"/>
          </p:cNvSpPr>
          <p:nvPr>
            <p:ph idx="1"/>
          </p:nvPr>
        </p:nvSpPr>
        <p:spPr/>
        <p:txBody>
          <a:bodyPr/>
          <a:lstStyle/>
          <a:p>
            <a:r>
              <a:rPr lang="en-US" dirty="0" smtClean="0"/>
              <a:t>Pilot launched October 2011</a:t>
            </a:r>
          </a:p>
          <a:p>
            <a:pPr lvl="1"/>
            <a:r>
              <a:rPr lang="en-US" dirty="0" smtClean="0"/>
              <a:t>Day 1: 155 registered players</a:t>
            </a:r>
          </a:p>
          <a:p>
            <a:pPr lvl="1"/>
            <a:r>
              <a:rPr lang="en-US" dirty="0" smtClean="0"/>
              <a:t>Week 1: 384 registered players</a:t>
            </a:r>
          </a:p>
          <a:p>
            <a:pPr lvl="1"/>
            <a:r>
              <a:rPr lang="en-US" dirty="0" smtClean="0"/>
              <a:t>Year 1: 423 registered players</a:t>
            </a:r>
            <a:endParaRPr lang="en-US" dirty="0"/>
          </a:p>
        </p:txBody>
      </p:sp>
    </p:spTree>
    <p:extLst>
      <p:ext uri="{BB962C8B-B14F-4D97-AF65-F5344CB8AC3E}">
        <p14:creationId xmlns:p14="http://schemas.microsoft.com/office/powerpoint/2010/main" val="700234617"/>
      </p:ext>
    </p:extLst>
  </p:cSld>
  <p:clrMapOvr>
    <a:masterClrMapping/>
  </p:clrMapOvr>
  <mc:AlternateContent xmlns:mc="http://schemas.openxmlformats.org/markup-compatibility/2006">
    <mc:Choice xmlns:p14="http://schemas.microsoft.com/office/powerpoint/2010/main" Requires="p14">
      <p:transition spd="slow" p14:dur="2000" advTm="33766"/>
    </mc:Choice>
    <mc:Fallback>
      <p:transition spd="slow" advTm="33766"/>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749800" y="2971800"/>
            <a:ext cx="4140200" cy="3105150"/>
          </a:xfrm>
          <a:prstGeom prst="rect">
            <a:avLst/>
          </a:prstGeom>
        </p:spPr>
      </p:pic>
      <p:sp>
        <p:nvSpPr>
          <p:cNvPr id="4" name="Title 3"/>
          <p:cNvSpPr>
            <a:spLocks noGrp="1"/>
          </p:cNvSpPr>
          <p:nvPr>
            <p:ph type="title"/>
          </p:nvPr>
        </p:nvSpPr>
        <p:spPr/>
        <p:txBody>
          <a:bodyPr/>
          <a:lstStyle/>
          <a:p>
            <a:pPr algn="l"/>
            <a:r>
              <a:rPr lang="en-US" dirty="0" smtClean="0"/>
              <a:t>By the Numbers</a:t>
            </a:r>
            <a:endParaRPr lang="en-US" dirty="0"/>
          </a:p>
        </p:txBody>
      </p:sp>
      <p:sp>
        <p:nvSpPr>
          <p:cNvPr id="5" name="Content Placeholder 4"/>
          <p:cNvSpPr>
            <a:spLocks noGrp="1"/>
          </p:cNvSpPr>
          <p:nvPr>
            <p:ph idx="1"/>
          </p:nvPr>
        </p:nvSpPr>
        <p:spPr>
          <a:xfrm>
            <a:off x="304800" y="990600"/>
            <a:ext cx="4267200" cy="4800600"/>
          </a:xfrm>
        </p:spPr>
        <p:txBody>
          <a:bodyPr>
            <a:normAutofit fontScale="92500" lnSpcReduction="20000"/>
          </a:bodyPr>
          <a:lstStyle/>
          <a:p>
            <a:r>
              <a:rPr lang="en-US" dirty="0" smtClean="0"/>
              <a:t>Over </a:t>
            </a:r>
            <a:r>
              <a:rPr lang="en-US" dirty="0"/>
              <a:t>60% of all students in the </a:t>
            </a:r>
            <a:r>
              <a:rPr lang="en-US" dirty="0" smtClean="0"/>
              <a:t>School (department) </a:t>
            </a:r>
            <a:r>
              <a:rPr lang="en-US" dirty="0"/>
              <a:t>registered for the game, and nearly 40% of </a:t>
            </a:r>
            <a:r>
              <a:rPr lang="en-US" dirty="0" smtClean="0"/>
              <a:t>the registered players have </a:t>
            </a:r>
            <a:r>
              <a:rPr lang="en-US" dirty="0"/>
              <a:t>completed the </a:t>
            </a:r>
            <a:r>
              <a:rPr lang="en-US" dirty="0" smtClean="0"/>
              <a:t>tutorial </a:t>
            </a:r>
            <a:r>
              <a:rPr lang="en-US" dirty="0"/>
              <a:t>level </a:t>
            </a:r>
            <a:r>
              <a:rPr lang="en-US" dirty="0" smtClean="0"/>
              <a:t>.</a:t>
            </a:r>
          </a:p>
          <a:p>
            <a:r>
              <a:rPr lang="en-US" dirty="0" smtClean="0"/>
              <a:t>Higher percentage of freshmen and sophomores than juniors and seniors.</a:t>
            </a:r>
            <a:endParaRPr lang="en-US" dirty="0"/>
          </a:p>
        </p:txBody>
      </p:sp>
    </p:spTree>
    <p:extLst>
      <p:ext uri="{BB962C8B-B14F-4D97-AF65-F5344CB8AC3E}">
        <p14:creationId xmlns:p14="http://schemas.microsoft.com/office/powerpoint/2010/main" val="1752016371"/>
      </p:ext>
    </p:extLst>
  </p:cSld>
  <p:clrMapOvr>
    <a:masterClrMapping/>
  </p:clrMapOvr>
  <mc:AlternateContent xmlns:mc="http://schemas.openxmlformats.org/markup-compatibility/2006">
    <mc:Choice xmlns:p14="http://schemas.microsoft.com/office/powerpoint/2010/main" Requires="p14">
      <p:transition spd="slow" p14:dur="2000" advTm="49775"/>
    </mc:Choice>
    <mc:Fallback>
      <p:transition spd="slow" advTm="49775"/>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7924800" cy="639762"/>
          </a:xfrm>
        </p:spPr>
        <p:txBody>
          <a:bodyPr/>
          <a:lstStyle/>
          <a:p>
            <a:pPr algn="l"/>
            <a:r>
              <a:rPr lang="en-US" sz="3100" dirty="0" smtClean="0"/>
              <a:t>The mission, should you choose to accept it...</a:t>
            </a:r>
            <a:endParaRPr lang="en-US" sz="31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853948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6764902"/>
      </p:ext>
    </p:extLst>
  </p:cSld>
  <p:clrMapOvr>
    <a:masterClrMapping/>
  </p:clrMapOvr>
  <mc:AlternateContent xmlns:mc="http://schemas.openxmlformats.org/markup-compatibility/2006">
    <mc:Choice xmlns:p14="http://schemas.microsoft.com/office/powerpoint/2010/main" Requires="p14">
      <p:transition spd="slow" p14:dur="2000" advTm="41309"/>
    </mc:Choice>
    <mc:Fallback>
      <p:transition spd="slow" advTm="41309"/>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 Student Response</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Hi Prof. XXX,  </a:t>
            </a:r>
          </a:p>
          <a:p>
            <a:pPr marL="0" indent="0">
              <a:buNone/>
            </a:pPr>
            <a:endParaRPr lang="en-US" dirty="0"/>
          </a:p>
          <a:p>
            <a:pPr marL="0" indent="0">
              <a:buNone/>
            </a:pPr>
            <a:r>
              <a:rPr lang="en-US" dirty="0" smtClean="0"/>
              <a:t>YYY </a:t>
            </a:r>
            <a:r>
              <a:rPr lang="en-US" dirty="0"/>
              <a:t>(cc'd on this email) and I are arranging a study session for people in GSD I the weekend before finals. We were wondering if we could meet with you at some point this week or next to get an idea of what you have covered in your class this quarter, and what you are expecting your students to know for your final. If you could let us know when you are free to meet, that would be great. </a:t>
            </a:r>
          </a:p>
          <a:p>
            <a:pPr marL="0" indent="0">
              <a:buNone/>
            </a:pPr>
            <a:r>
              <a:rPr lang="en-US" dirty="0"/>
              <a:t> </a:t>
            </a:r>
          </a:p>
          <a:p>
            <a:pPr marL="0" indent="0">
              <a:buNone/>
            </a:pPr>
            <a:r>
              <a:rPr lang="en-US" dirty="0"/>
              <a:t>Thanks. </a:t>
            </a:r>
          </a:p>
          <a:p>
            <a:pPr marL="0" indent="0">
              <a:buNone/>
            </a:pPr>
            <a:r>
              <a:rPr lang="en-US" dirty="0"/>
              <a:t>ZZZ</a:t>
            </a:r>
          </a:p>
          <a:p>
            <a:pPr marL="0" indent="0">
              <a:buNone/>
            </a:pPr>
            <a:r>
              <a:rPr lang="en-US" dirty="0"/>
              <a:t>3rd Year Game Design &amp; Development </a:t>
            </a:r>
            <a:r>
              <a:rPr lang="en-US" dirty="0" smtClean="0"/>
              <a:t>Major</a:t>
            </a:r>
            <a:endParaRPr lang="en-US" dirty="0"/>
          </a:p>
        </p:txBody>
      </p:sp>
    </p:spTree>
    <p:extLst>
      <p:ext uri="{BB962C8B-B14F-4D97-AF65-F5344CB8AC3E}">
        <p14:creationId xmlns:p14="http://schemas.microsoft.com/office/powerpoint/2010/main" val="1239249453"/>
      </p:ext>
    </p:extLst>
  </p:cSld>
  <p:clrMapOvr>
    <a:masterClrMapping/>
  </p:clrMapOvr>
  <mc:AlternateContent xmlns:mc="http://schemas.openxmlformats.org/markup-compatibility/2006">
    <mc:Choice xmlns:p14="http://schemas.microsoft.com/office/powerpoint/2010/main" Requires="p14">
      <p:transition spd="slow" p14:dur="2000" advTm="25088"/>
    </mc:Choice>
    <mc:Fallback>
      <p:transition spd="slow" advTm="25088"/>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 Faculty Response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46409003"/>
      </p:ext>
    </p:extLst>
  </p:cSld>
  <p:clrMapOvr>
    <a:masterClrMapping/>
  </p:clrMapOvr>
  <mc:AlternateContent xmlns:mc="http://schemas.openxmlformats.org/markup-compatibility/2006">
    <mc:Choice xmlns:p14="http://schemas.microsoft.com/office/powerpoint/2010/main" Requires="p14">
      <p:transition spd="slow" p14:dur="2000" advTm="36853"/>
    </mc:Choice>
    <mc:Fallback>
      <p:transition spd="slow" advTm="36853"/>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 Results</a:t>
            </a:r>
            <a:endParaRPr lang="en-US" dirty="0"/>
          </a:p>
        </p:txBody>
      </p:sp>
      <p:sp>
        <p:nvSpPr>
          <p:cNvPr id="3" name="Content Placeholder 2"/>
          <p:cNvSpPr>
            <a:spLocks noGrp="1"/>
          </p:cNvSpPr>
          <p:nvPr>
            <p:ph idx="1"/>
          </p:nvPr>
        </p:nvSpPr>
        <p:spPr/>
        <p:txBody>
          <a:bodyPr/>
          <a:lstStyle/>
          <a:p>
            <a:r>
              <a:rPr lang="en-US" dirty="0" smtClean="0"/>
              <a:t>Review Sessions were scheduled and held for the first year students right before finals.</a:t>
            </a:r>
          </a:p>
          <a:p>
            <a:r>
              <a:rPr lang="en-US" dirty="0" smtClean="0"/>
              <a:t>Percent that passed first course:</a:t>
            </a:r>
            <a:endParaRPr lang="en-US" dirty="0"/>
          </a:p>
        </p:txBody>
      </p:sp>
      <p:sp>
        <p:nvSpPr>
          <p:cNvPr id="4" name="TextBox 3"/>
          <p:cNvSpPr txBox="1"/>
          <p:nvPr/>
        </p:nvSpPr>
        <p:spPr>
          <a:xfrm>
            <a:off x="6239237" y="2667000"/>
            <a:ext cx="1600200" cy="584775"/>
          </a:xfrm>
          <a:prstGeom prst="rect">
            <a:avLst/>
          </a:prstGeom>
          <a:noFill/>
        </p:spPr>
        <p:txBody>
          <a:bodyPr wrap="square" rtlCol="0">
            <a:spAutoFit/>
          </a:bodyPr>
          <a:lstStyle/>
          <a:p>
            <a:r>
              <a:rPr lang="en-US" sz="3200" dirty="0">
                <a:solidFill>
                  <a:schemeClr val="tx1">
                    <a:lumMod val="65000"/>
                    <a:lumOff val="35000"/>
                  </a:schemeClr>
                </a:solidFill>
              </a:rPr>
              <a:t>91</a:t>
            </a:r>
            <a:r>
              <a:rPr lang="en-US" sz="3200" dirty="0" smtClean="0">
                <a:solidFill>
                  <a:schemeClr val="tx1">
                    <a:lumMod val="65000"/>
                    <a:lumOff val="35000"/>
                  </a:schemeClr>
                </a:solidFill>
              </a:rPr>
              <a:t>%</a:t>
            </a:r>
            <a:endParaRPr lang="en-US" sz="3200" dirty="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3057270671"/>
      </p:ext>
    </p:extLst>
  </p:cSld>
  <p:clrMapOvr>
    <a:masterClrMapping/>
  </p:clrMapOvr>
  <mc:AlternateContent xmlns:mc="http://schemas.openxmlformats.org/markup-compatibility/2006">
    <mc:Choice xmlns:p14="http://schemas.microsoft.com/office/powerpoint/2010/main" Requires="p14">
      <p:transition spd="slow" p14:dur="2000" advTm="23170"/>
    </mc:Choice>
    <mc:Fallback>
      <p:transition spd="slow" advTm="231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6" presetClass="emph" presetSubtype="0" repeatCount="3000" fill="hold" grpId="1" nodeType="withEffect">
                                  <p:stCondLst>
                                    <p:cond delay="0"/>
                                  </p:stCondLst>
                                  <p:childTnLst>
                                    <p:animEffect transition="out" filter="fade">
                                      <p:cBhvr>
                                        <p:cTn id="8" dur="2000" tmFilter="0, 0; .2, .5; .8, .5; 1, 0"/>
                                        <p:tgtEl>
                                          <p:spTgt spid="4"/>
                                        </p:tgtEl>
                                      </p:cBhvr>
                                    </p:animEffect>
                                    <p:animScale>
                                      <p:cBhvr>
                                        <p:cTn id="9" dur="10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295400"/>
            <a:ext cx="7772400" cy="1524000"/>
          </a:xfrm>
        </p:spPr>
        <p:txBody>
          <a:bodyPr/>
          <a:lstStyle/>
          <a:p>
            <a:r>
              <a:rPr lang="en-US" dirty="0" smtClean="0"/>
              <a:t>Great – so what – Big Deal - we’ve heard this before….</a:t>
            </a:r>
            <a:endParaRPr lang="en-US" dirty="0"/>
          </a:p>
        </p:txBody>
      </p:sp>
      <p:sp>
        <p:nvSpPr>
          <p:cNvPr id="6" name="Title 3"/>
          <p:cNvSpPr txBox="1">
            <a:spLocks/>
          </p:cNvSpPr>
          <p:nvPr/>
        </p:nvSpPr>
        <p:spPr>
          <a:xfrm>
            <a:off x="1752600" y="3372091"/>
            <a:ext cx="7086600" cy="1504709"/>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lumMod val="65000"/>
                    <a:lumOff val="35000"/>
                  </a:schemeClr>
                </a:solidFill>
                <a:latin typeface="+mj-lt"/>
                <a:ea typeface="+mj-ea"/>
                <a:cs typeface="+mj-cs"/>
              </a:defRPr>
            </a:lvl1pPr>
          </a:lstStyle>
          <a:p>
            <a:r>
              <a:rPr lang="en-US" dirty="0" smtClean="0"/>
              <a:t>What happens next year, or the year after…</a:t>
            </a:r>
            <a:endParaRPr lang="en-US" dirty="0"/>
          </a:p>
        </p:txBody>
      </p:sp>
    </p:spTree>
    <p:extLst>
      <p:ext uri="{BB962C8B-B14F-4D97-AF65-F5344CB8AC3E}">
        <p14:creationId xmlns:p14="http://schemas.microsoft.com/office/powerpoint/2010/main" val="1798571359"/>
      </p:ext>
    </p:extLst>
  </p:cSld>
  <p:clrMapOvr>
    <a:masterClrMapping/>
  </p:clrMapOvr>
  <mc:AlternateContent xmlns:mc="http://schemas.openxmlformats.org/markup-compatibility/2006">
    <mc:Choice xmlns:p14="http://schemas.microsoft.com/office/powerpoint/2010/main" Requires="p14">
      <p:transition spd="slow" p14:dur="2000" advTm="49005"/>
    </mc:Choice>
    <mc:Fallback>
      <p:transition spd="slow" advTm="49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6" presetClass="entr" presetSubtype="16"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Winter Quarter</a:t>
            </a:r>
            <a:endParaRPr lang="en-US" dirty="0"/>
          </a:p>
        </p:txBody>
      </p:sp>
      <p:sp>
        <p:nvSpPr>
          <p:cNvPr id="5" name="Content Placeholder 4"/>
          <p:cNvSpPr>
            <a:spLocks noGrp="1"/>
          </p:cNvSpPr>
          <p:nvPr>
            <p:ph idx="1"/>
          </p:nvPr>
        </p:nvSpPr>
        <p:spPr/>
        <p:txBody>
          <a:bodyPr/>
          <a:lstStyle/>
          <a:p>
            <a:r>
              <a:rPr lang="en-US" dirty="0" smtClean="0"/>
              <a:t>Same challenge issued for second course for first years.</a:t>
            </a:r>
          </a:p>
          <a:p>
            <a:r>
              <a:rPr lang="en-US" dirty="0" smtClean="0"/>
              <a:t>Same upperclassmen (and others who had heard about it) held session for </a:t>
            </a:r>
            <a:r>
              <a:rPr lang="en-US" b="1" dirty="0" smtClean="0"/>
              <a:t>MIDTERMS</a:t>
            </a:r>
            <a:r>
              <a:rPr lang="en-US" dirty="0" smtClean="0"/>
              <a:t> and finals.</a:t>
            </a:r>
          </a:p>
          <a:p>
            <a:r>
              <a:rPr lang="en-US" dirty="0" smtClean="0"/>
              <a:t>We win again (over 90% of students passed the second course).</a:t>
            </a:r>
          </a:p>
          <a:p>
            <a:endParaRPr lang="en-US" dirty="0"/>
          </a:p>
        </p:txBody>
      </p:sp>
    </p:spTree>
    <p:extLst>
      <p:ext uri="{BB962C8B-B14F-4D97-AF65-F5344CB8AC3E}">
        <p14:creationId xmlns:p14="http://schemas.microsoft.com/office/powerpoint/2010/main" val="1511966072"/>
      </p:ext>
    </p:extLst>
  </p:cSld>
  <p:clrMapOvr>
    <a:masterClrMapping/>
  </p:clrMapOvr>
  <mc:AlternateContent xmlns:mc="http://schemas.openxmlformats.org/markup-compatibility/2006">
    <mc:Choice xmlns:p14="http://schemas.microsoft.com/office/powerpoint/2010/main" Requires="p14">
      <p:transition spd="slow" p14:dur="2000" advTm="27534"/>
    </mc:Choice>
    <mc:Fallback>
      <p:transition spd="slow" advTm="27534"/>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Spring Quarter</a:t>
            </a:r>
            <a:endParaRPr lang="en-US" dirty="0"/>
          </a:p>
        </p:txBody>
      </p:sp>
      <p:sp>
        <p:nvSpPr>
          <p:cNvPr id="3" name="Content Placeholder 2"/>
          <p:cNvSpPr>
            <a:spLocks noGrp="1"/>
          </p:cNvSpPr>
          <p:nvPr>
            <p:ph idx="1"/>
          </p:nvPr>
        </p:nvSpPr>
        <p:spPr/>
        <p:txBody>
          <a:bodyPr/>
          <a:lstStyle/>
          <a:p>
            <a:r>
              <a:rPr lang="en-US" dirty="0" smtClean="0"/>
              <a:t>Pilot of JPP concluded at end of winter quarter.</a:t>
            </a:r>
          </a:p>
          <a:p>
            <a:r>
              <a:rPr lang="en-US" dirty="0" smtClean="0"/>
              <a:t>Sessions were still held for first years for the third quarter classes.</a:t>
            </a:r>
            <a:endParaRPr lang="en-US" dirty="0"/>
          </a:p>
        </p:txBody>
      </p:sp>
    </p:spTree>
    <p:extLst>
      <p:ext uri="{BB962C8B-B14F-4D97-AF65-F5344CB8AC3E}">
        <p14:creationId xmlns:p14="http://schemas.microsoft.com/office/powerpoint/2010/main" val="3132502506"/>
      </p:ext>
    </p:extLst>
  </p:cSld>
  <p:clrMapOvr>
    <a:masterClrMapping/>
  </p:clrMapOvr>
  <mc:AlternateContent xmlns:mc="http://schemas.openxmlformats.org/markup-compatibility/2006">
    <mc:Choice xmlns:p14="http://schemas.microsoft.com/office/powerpoint/2010/main" Requires="p14">
      <p:transition spd="slow" p14:dur="2000" advTm="21707"/>
    </mc:Choice>
    <mc:Fallback>
      <p:transition spd="slow" advTm="21707"/>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Just Press Play – Version 2</a:t>
            </a:r>
            <a:endParaRPr lang="en-US" dirty="0"/>
          </a:p>
        </p:txBody>
      </p:sp>
      <p:sp>
        <p:nvSpPr>
          <p:cNvPr id="3" name="Text Placeholder 2"/>
          <p:cNvSpPr>
            <a:spLocks noGrp="1"/>
          </p:cNvSpPr>
          <p:nvPr>
            <p:ph type="body" idx="1"/>
          </p:nvPr>
        </p:nvSpPr>
        <p:spPr/>
        <p:txBody>
          <a:bodyPr/>
          <a:lstStyle/>
          <a:p>
            <a:r>
              <a:rPr lang="en-US" b="1" dirty="0" smtClean="0"/>
              <a:t>“Once more with feeling…”</a:t>
            </a:r>
            <a:endParaRPr lang="en-US" b="1" dirty="0"/>
          </a:p>
        </p:txBody>
      </p:sp>
    </p:spTree>
    <p:extLst>
      <p:ext uri="{BB962C8B-B14F-4D97-AF65-F5344CB8AC3E}">
        <p14:creationId xmlns:p14="http://schemas.microsoft.com/office/powerpoint/2010/main" val="846467932"/>
      </p:ext>
    </p:extLst>
  </p:cSld>
  <p:clrMapOvr>
    <a:masterClrMapping/>
  </p:clrMapOvr>
  <mc:AlternateContent xmlns:mc="http://schemas.openxmlformats.org/markup-compatibility/2006">
    <mc:Choice xmlns:p14="http://schemas.microsoft.com/office/powerpoint/2010/main" Requires="p14">
      <p:transition spd="slow" p14:dur="2000" advTm="13365"/>
    </mc:Choice>
    <mc:Fallback>
      <p:transition spd="slow" advTm="13365"/>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Version 2 – Fall 2012</a:t>
            </a:r>
            <a:endParaRPr lang="en-US" dirty="0"/>
          </a:p>
        </p:txBody>
      </p:sp>
      <p:sp>
        <p:nvSpPr>
          <p:cNvPr id="6" name="Content Placeholder 5"/>
          <p:cNvSpPr>
            <a:spLocks noGrp="1"/>
          </p:cNvSpPr>
          <p:nvPr>
            <p:ph idx="1"/>
          </p:nvPr>
        </p:nvSpPr>
        <p:spPr/>
        <p:txBody>
          <a:bodyPr/>
          <a:lstStyle/>
          <a:p>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990600"/>
            <a:ext cx="8424863" cy="5703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3781790"/>
      </p:ext>
    </p:extLst>
  </p:cSld>
  <p:clrMapOvr>
    <a:masterClrMapping/>
  </p:clrMapOvr>
  <mc:AlternateContent xmlns:mc="http://schemas.openxmlformats.org/markup-compatibility/2006">
    <mc:Choice xmlns:p14="http://schemas.microsoft.com/office/powerpoint/2010/main" Requires="p14">
      <p:transition spd="slow" p14:dur="2000" advTm="26749"/>
    </mc:Choice>
    <mc:Fallback>
      <p:transition spd="slow" advTm="26749"/>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438" y="138113"/>
            <a:ext cx="6715125" cy="658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2895600" y="5638800"/>
            <a:ext cx="914400" cy="1081088"/>
          </a:xfrm>
          <a:prstGeom prst="ellipse">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Down Arrow 4"/>
          <p:cNvSpPr/>
          <p:nvPr/>
        </p:nvSpPr>
        <p:spPr>
          <a:xfrm rot="3372128">
            <a:off x="3710188" y="5306261"/>
            <a:ext cx="685800" cy="8524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3747809"/>
      </p:ext>
    </p:extLst>
  </p:cSld>
  <p:clrMapOvr>
    <a:masterClrMapping/>
  </p:clrMapOvr>
  <mc:AlternateContent xmlns:mc="http://schemas.openxmlformats.org/markup-compatibility/2006">
    <mc:Choice xmlns:p14="http://schemas.microsoft.com/office/powerpoint/2010/main" Requires="p14">
      <p:transition spd="slow" p14:dur="2000" advTm="14970"/>
    </mc:Choice>
    <mc:Fallback>
      <p:transition spd="slow" advTm="149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Did it again!</a:t>
            </a:r>
            <a:endParaRPr lang="en-US" dirty="0"/>
          </a:p>
        </p:txBody>
      </p:sp>
      <p:sp>
        <p:nvSpPr>
          <p:cNvPr id="3" name="Content Placeholder 2"/>
          <p:cNvSpPr>
            <a:spLocks noGrp="1"/>
          </p:cNvSpPr>
          <p:nvPr>
            <p:ph idx="1"/>
          </p:nvPr>
        </p:nvSpPr>
        <p:spPr/>
        <p:txBody>
          <a:bodyPr/>
          <a:lstStyle/>
          <a:p>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286000"/>
            <a:ext cx="2414588" cy="3006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4749032"/>
      </p:ext>
    </p:extLst>
  </p:cSld>
  <p:clrMapOvr>
    <a:masterClrMapping/>
  </p:clrMapOvr>
  <mc:AlternateContent xmlns:mc="http://schemas.openxmlformats.org/markup-compatibility/2006">
    <mc:Choice xmlns:p14="http://schemas.microsoft.com/office/powerpoint/2010/main" Requires="p14">
      <p:transition spd="slow" p14:dur="2000" advTm="76422"/>
    </mc:Choice>
    <mc:Fallback>
      <p:transition spd="slow" advTm="76422"/>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Questions?</a:t>
            </a:r>
            <a:endParaRPr lang="en-US" dirty="0"/>
          </a:p>
        </p:txBody>
      </p:sp>
      <p:sp>
        <p:nvSpPr>
          <p:cNvPr id="3" name="Content Placeholder 2"/>
          <p:cNvSpPr>
            <a:spLocks noGrp="1"/>
          </p:cNvSpPr>
          <p:nvPr>
            <p:ph idx="1"/>
          </p:nvPr>
        </p:nvSpPr>
        <p:spPr/>
        <p:txBody>
          <a:bodyPr/>
          <a:lstStyle/>
          <a:p>
            <a:r>
              <a:rPr lang="en-US" dirty="0" smtClean="0"/>
              <a:t>More info:</a:t>
            </a:r>
          </a:p>
          <a:p>
            <a:r>
              <a:rPr lang="en-US" dirty="0" smtClean="0"/>
              <a:t>play.rit.edu</a:t>
            </a:r>
          </a:p>
          <a:p>
            <a:r>
              <a:rPr lang="en-US" dirty="0"/>
              <a:t>http://research.microsoft.com/en-us/projects/justpressplay/</a:t>
            </a:r>
          </a:p>
        </p:txBody>
      </p:sp>
    </p:spTree>
    <p:extLst>
      <p:ext uri="{BB962C8B-B14F-4D97-AF65-F5344CB8AC3E}">
        <p14:creationId xmlns:p14="http://schemas.microsoft.com/office/powerpoint/2010/main" val="83287513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9"/>
</p:tagLst>
</file>

<file path=ppt/tags/tag2.xml><?xml version="1.0" encoding="utf-8"?>
<p:tagLst xmlns:a="http://schemas.openxmlformats.org/drawingml/2006/main" xmlns:r="http://schemas.openxmlformats.org/officeDocument/2006/relationships" xmlns:p="http://schemas.openxmlformats.org/presentationml/2006/main">
  <p:tag name="TIMING" val="|47.4"/>
</p:tagLst>
</file>

<file path=ppt/tags/tag3.xml><?xml version="1.0" encoding="utf-8"?>
<p:tagLst xmlns:a="http://schemas.openxmlformats.org/drawingml/2006/main" xmlns:r="http://schemas.openxmlformats.org/officeDocument/2006/relationships" xmlns:p="http://schemas.openxmlformats.org/presentationml/2006/main">
  <p:tag name="TIMING" val="|15.3"/>
</p:tagLst>
</file>

<file path=ppt/tags/tag4.xml><?xml version="1.0" encoding="utf-8"?>
<p:tagLst xmlns:a="http://schemas.openxmlformats.org/drawingml/2006/main" xmlns:r="http://schemas.openxmlformats.org/officeDocument/2006/relationships" xmlns:p="http://schemas.openxmlformats.org/presentationml/2006/main">
  <p:tag name="TIMING" val="|12.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10793</TotalTime>
  <Words>886</Words>
  <Application>Microsoft Office PowerPoint</Application>
  <PresentationFormat>On-screen Show (4:3)</PresentationFormat>
  <Paragraphs>176</Paragraphs>
  <Slides>42</Slides>
  <Notes>26</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Life’s a Game and the Game of Life: How Making a Game out of it Can Change Student Behavior</vt:lpstr>
      <vt:lpstr>PowerPoint Presentation</vt:lpstr>
      <vt:lpstr>PowerPoint Presentation</vt:lpstr>
      <vt:lpstr>The Final Frontier</vt:lpstr>
      <vt:lpstr>PowerPoint Presentation</vt:lpstr>
      <vt:lpstr>The Truth is Out There…</vt:lpstr>
      <vt:lpstr>The Realization</vt:lpstr>
      <vt:lpstr>The Big Questions!</vt:lpstr>
      <vt:lpstr>The Big Questions!</vt:lpstr>
      <vt:lpstr>A More Profound Question</vt:lpstr>
      <vt:lpstr>Thus was Born</vt:lpstr>
      <vt:lpstr>What is Gamification?</vt:lpstr>
      <vt:lpstr>Tools of the trade</vt:lpstr>
      <vt:lpstr>Gamification - an 8 letter word</vt:lpstr>
      <vt:lpstr>Gamification – Will it Float?</vt:lpstr>
      <vt:lpstr>The Quest</vt:lpstr>
      <vt:lpstr>The Big Questions</vt:lpstr>
      <vt:lpstr>The Story</vt:lpstr>
      <vt:lpstr>JPP Motivations</vt:lpstr>
      <vt:lpstr>Tangible Elements</vt:lpstr>
      <vt:lpstr>Profile</vt:lpstr>
      <vt:lpstr>Uncompleted Achievements</vt:lpstr>
      <vt:lpstr>People</vt:lpstr>
      <vt:lpstr>Quests</vt:lpstr>
      <vt:lpstr>Achievement Types</vt:lpstr>
      <vt:lpstr>Achievement Types</vt:lpstr>
      <vt:lpstr>Achievement Types</vt:lpstr>
      <vt:lpstr>Achievement Types</vt:lpstr>
      <vt:lpstr>Prepare to Launch</vt:lpstr>
      <vt:lpstr>By the Numbers</vt:lpstr>
      <vt:lpstr>The mission, should you choose to accept it...</vt:lpstr>
      <vt:lpstr>The Student Response</vt:lpstr>
      <vt:lpstr>The Faculty Response</vt:lpstr>
      <vt:lpstr>The Results</vt:lpstr>
      <vt:lpstr>Great – so what – Big Deal - we’ve heard this before….</vt:lpstr>
      <vt:lpstr>Winter Quarter</vt:lpstr>
      <vt:lpstr>Spring Quarter</vt:lpstr>
      <vt:lpstr>Just Press Play – Version 2</vt:lpstr>
      <vt:lpstr>Version 2 – Fall 2012</vt:lpstr>
      <vt:lpstr>PowerPoint Presentation</vt:lpstr>
      <vt:lpstr>Did it again!</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Andy</dc:creator>
  <cp:lastModifiedBy>Adrienne Decker</cp:lastModifiedBy>
  <cp:revision>154</cp:revision>
  <cp:lastPrinted>2012-07-19T00:40:46Z</cp:lastPrinted>
  <dcterms:created xsi:type="dcterms:W3CDTF">2009-06-02T00:38:38Z</dcterms:created>
  <dcterms:modified xsi:type="dcterms:W3CDTF">2013-03-07T20:24:21Z</dcterms:modified>
</cp:coreProperties>
</file>