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7" r:id="rId1"/>
  </p:sldMasterIdLst>
  <p:handoutMasterIdLst>
    <p:handoutMasterId r:id="rId16"/>
  </p:handoutMasterIdLst>
  <p:sldIdLst>
    <p:sldId id="256" r:id="rId2"/>
    <p:sldId id="259" r:id="rId3"/>
    <p:sldId id="260" r:id="rId4"/>
    <p:sldId id="261" r:id="rId5"/>
    <p:sldId id="258" r:id="rId6"/>
    <p:sldId id="262" r:id="rId7"/>
    <p:sldId id="264" r:id="rId8"/>
    <p:sldId id="265" r:id="rId9"/>
    <p:sldId id="266" r:id="rId10"/>
    <p:sldId id="267" r:id="rId11"/>
    <p:sldId id="268" r:id="rId12"/>
    <p:sldId id="269" r:id="rId13"/>
    <p:sldId id="270" r:id="rId14"/>
    <p:sldId id="257" r:id="rId15"/>
  </p:sldIdLst>
  <p:sldSz cx="12192000" cy="6858000"/>
  <p:notesSz cx="6858000" cy="9144000"/>
  <p:embeddedFontLst>
    <p:embeddedFont>
      <p:font typeface="Calibri Light" panose="020F0302020204030204" pitchFamily="34" charset="0"/>
      <p:regular r:id="rId17"/>
      <p:italic r:id="rId18"/>
    </p:embeddedFon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85" d="100"/>
          <a:sy n="85" d="100"/>
        </p:scale>
        <p:origin x="595" y="41"/>
      </p:cViewPr>
      <p:guideLst>
        <p:guide orient="horz" pos="2160"/>
        <p:guide pos="3840"/>
      </p:guideLst>
    </p:cSldViewPr>
  </p:slideViewPr>
  <p:notesTextViewPr>
    <p:cViewPr>
      <p:scale>
        <a:sx n="1" d="1"/>
        <a:sy n="1" d="1"/>
      </p:scale>
      <p:origin x="0" y="0"/>
    </p:cViewPr>
  </p:notesTextViewPr>
  <p:notesViewPr>
    <p:cSldViewPr snapToGrid="0">
      <p:cViewPr varScale="1">
        <p:scale>
          <a:sx n="64" d="100"/>
          <a:sy n="64" d="100"/>
        </p:scale>
        <p:origin x="2326"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E833104-6C6F-491A-A78F-0ECC0975568F}" type="datetimeFigureOut">
              <a:rPr lang="en-US" smtClean="0"/>
              <a:t>10/13/2016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8AB1CA3-760B-4B5E-9076-53925D730B42}" type="slidenum">
              <a:rPr lang="en-US" smtClean="0"/>
              <a:t>‹#›</a:t>
            </a:fld>
            <a:endParaRPr lang="en-US"/>
          </a:p>
        </p:txBody>
      </p:sp>
    </p:spTree>
    <p:extLst>
      <p:ext uri="{BB962C8B-B14F-4D97-AF65-F5344CB8AC3E}">
        <p14:creationId xmlns:p14="http://schemas.microsoft.com/office/powerpoint/2010/main" val="394553747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6398324"/>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2393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394977"/>
            <a:ext cx="10058400" cy="1450757"/>
          </a:xfrm>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01185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B61BEF0D-F0BB-DE4B-95CE-6DB70DBA9567}" type="datetimeFigureOut">
              <a:rPr lang="en-US" smtClean="0"/>
              <a:pPr/>
              <a:t>10/13/2016</a:t>
            </a:fld>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0384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1097280" y="6459785"/>
            <a:ext cx="2472271" cy="365125"/>
          </a:xfrm>
          <a:prstGeom prst="rect">
            <a:avLst/>
          </a:prstGeom>
        </p:spPr>
        <p:txBody>
          <a:bodyPr/>
          <a:lstStyle/>
          <a:p>
            <a:fld id="{EB712588-04B1-427B-82EE-E8DB90309F08}" type="datetimeFigureOut">
              <a:rPr lang="en-US" smtClean="0"/>
              <a:t>10/13/2016</a:t>
            </a:fld>
            <a:endParaRPr lang="en-US" dirty="0"/>
          </a:p>
        </p:txBody>
      </p:sp>
      <p:sp>
        <p:nvSpPr>
          <p:cNvPr id="6" name="Footer Placeholder 5"/>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1556248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1097280" y="6459785"/>
            <a:ext cx="2472271" cy="365125"/>
          </a:xfrm>
          <a:prstGeom prst="rect">
            <a:avLst/>
          </a:prstGeom>
        </p:spPr>
        <p:txBody>
          <a:bodyPr/>
          <a:lstStyle/>
          <a:p>
            <a:fld id="{B61BEF0D-F0BB-DE4B-95CE-6DB70DBA9567}" type="datetimeFigureOut">
              <a:rPr lang="en-US" smtClean="0"/>
              <a:pPr/>
              <a:t>10/13/2016</a:t>
            </a:fld>
            <a:endParaRPr lang="en-US" dirty="0"/>
          </a:p>
        </p:txBody>
      </p:sp>
      <p:sp>
        <p:nvSpPr>
          <p:cNvPr id="8" name="Footer Placeholder 7"/>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9249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1097280" y="6459785"/>
            <a:ext cx="2472271" cy="365125"/>
          </a:xfrm>
          <a:prstGeom prst="rect">
            <a:avLst/>
          </a:prstGeom>
        </p:spPr>
        <p:txBody>
          <a:bodyPr/>
          <a:lstStyle/>
          <a:p>
            <a:fld id="{B61BEF0D-F0BB-DE4B-95CE-6DB70DBA9567}" type="datetimeFigureOut">
              <a:rPr lang="en-US" smtClean="0"/>
              <a:pPr/>
              <a:t>10/13/2016</a:t>
            </a:fld>
            <a:endParaRPr lang="en-US" dirty="0"/>
          </a:p>
        </p:txBody>
      </p:sp>
      <p:sp>
        <p:nvSpPr>
          <p:cNvPr id="4" name="Footer Placeholder 3"/>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81791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1097280" y="6459785"/>
            <a:ext cx="2472271" cy="365125"/>
          </a:xfrm>
          <a:prstGeom prst="rect">
            <a:avLst/>
          </a:prstGeom>
        </p:spPr>
        <p:txBody>
          <a:bodyPr/>
          <a:lstStyle/>
          <a:p>
            <a:fld id="{B61BEF0D-F0BB-DE4B-95CE-6DB70DBA9567}" type="datetimeFigureOut">
              <a:rPr lang="en-US" smtClean="0"/>
              <a:pPr/>
              <a:t>10/13/2016</a:t>
            </a:fld>
            <a:endParaRPr lang="en-US" dirty="0"/>
          </a:p>
        </p:txBody>
      </p:sp>
      <p:sp>
        <p:nvSpPr>
          <p:cNvPr id="8" name="Footer Placeholder 7"/>
          <p:cNvSpPr>
            <a:spLocks noGrp="1"/>
          </p:cNvSpPr>
          <p:nvPr>
            <p:ph type="ftr" sz="quarter" idx="11"/>
          </p:nvPr>
        </p:nvSpPr>
        <p:spPr>
          <a:xfrm>
            <a:off x="3686185" y="6459785"/>
            <a:ext cx="4822804" cy="365125"/>
          </a:xfrm>
          <a:prstGeom prst="rect">
            <a:avLst/>
          </a:prstGeom>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7063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a:prstGeom prst="rect">
            <a:avLst/>
          </a:prstGeom>
        </p:spPr>
        <p:txBody>
          <a:bodyPr/>
          <a:lstStyle>
            <a:lvl1pPr algn="l">
              <a:defRPr/>
            </a:lvl1pPr>
          </a:lstStyle>
          <a:p>
            <a:fld id="{42A54C80-263E-416B-A8E0-580EDEADCBDC}" type="datetimeFigureOut">
              <a:rPr lang="en-US" smtClean="0"/>
              <a:t>10/13/2016</a:t>
            </a:fld>
            <a:endParaRPr lang="en-US" dirty="0"/>
          </a:p>
        </p:txBody>
      </p:sp>
      <p:sp>
        <p:nvSpPr>
          <p:cNvPr id="6" name="Footer Placeholder 5"/>
          <p:cNvSpPr>
            <a:spLocks noGrp="1"/>
          </p:cNvSpPr>
          <p:nvPr>
            <p:ph type="ftr" sz="quarter" idx="11"/>
          </p:nvPr>
        </p:nvSpPr>
        <p:spPr>
          <a:xfrm>
            <a:off x="4800600" y="6459785"/>
            <a:ext cx="4648200" cy="365125"/>
          </a:xfrm>
          <a:prstGeom prst="rect">
            <a:avLst/>
          </a:prstGeo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19954A3-9DFD-4C44-94BA-B95130A3BA1C}" type="slidenum">
              <a:rPr lang="en-US" smtClean="0"/>
              <a:t>‹#›</a:t>
            </a:fld>
            <a:endParaRPr lang="en-US" dirty="0"/>
          </a:p>
        </p:txBody>
      </p:sp>
    </p:spTree>
    <p:extLst>
      <p:ext uri="{BB962C8B-B14F-4D97-AF65-F5344CB8AC3E}">
        <p14:creationId xmlns:p14="http://schemas.microsoft.com/office/powerpoint/2010/main" val="1594275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1097280" y="6459785"/>
            <a:ext cx="2472271" cy="365125"/>
          </a:xfrm>
          <a:prstGeom prst="rect">
            <a:avLst/>
          </a:prstGeom>
        </p:spPr>
        <p:txBody>
          <a:bodyPr/>
          <a:lstStyle/>
          <a:p>
            <a:fld id="{B61BEF0D-F0BB-DE4B-95CE-6DB70DBA9567}" type="datetimeFigureOut">
              <a:rPr lang="en-US" smtClean="0"/>
              <a:pPr/>
              <a:t>10/13/2016</a:t>
            </a:fld>
            <a:endParaRPr lang="en-US" dirty="0"/>
          </a:p>
        </p:txBody>
      </p:sp>
      <p:sp>
        <p:nvSpPr>
          <p:cNvPr id="6" name="Footer Placeholder 5"/>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15960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15F65489-E6F5-419F-A676-70D3CBFD9608}" type="datetimeFigureOut">
              <a:rPr lang="en-US" smtClean="0"/>
              <a:t>10/13/2016</a:t>
            </a:fld>
            <a:endParaRPr lang="en-US"/>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E36749DF-E0B4-4DB2-BD09-131AC3AD4724}" type="slidenum">
              <a:rPr lang="en-US" smtClean="0"/>
              <a:t>‹#›</a:t>
            </a:fld>
            <a:endParaRPr lang="en-US"/>
          </a:p>
        </p:txBody>
      </p:sp>
    </p:spTree>
    <p:extLst>
      <p:ext uri="{BB962C8B-B14F-4D97-AF65-F5344CB8AC3E}">
        <p14:creationId xmlns:p14="http://schemas.microsoft.com/office/powerpoint/2010/main" val="1416322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15F65489-E6F5-419F-A676-70D3CBFD9608}" type="datetimeFigureOut">
              <a:rPr lang="en-US" smtClean="0"/>
              <a:t>10/13/2016</a:t>
            </a:fld>
            <a:endParaRPr lang="en-US"/>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E36749DF-E0B4-4DB2-BD09-131AC3AD4724}" type="slidenum">
              <a:rPr lang="en-US" smtClean="0"/>
              <a:t>‹#›</a:t>
            </a:fld>
            <a:endParaRPr lang="en-US"/>
          </a:p>
        </p:txBody>
      </p:sp>
    </p:spTree>
    <p:extLst>
      <p:ext uri="{BB962C8B-B14F-4D97-AF65-F5344CB8AC3E}">
        <p14:creationId xmlns:p14="http://schemas.microsoft.com/office/powerpoint/2010/main" val="2579786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5869094"/>
            <a:ext cx="12192001" cy="9889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 y="5849014"/>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9575084" y="6500126"/>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19075" y="6091449"/>
            <a:ext cx="1371600" cy="619350"/>
          </a:xfrm>
          <a:prstGeom prst="rect">
            <a:avLst/>
          </a:prstGeom>
        </p:spPr>
      </p:pic>
      <p:sp>
        <p:nvSpPr>
          <p:cNvPr id="12" name="Rectangle 11"/>
          <p:cNvSpPr/>
          <p:nvPr userDrawn="1"/>
        </p:nvSpPr>
        <p:spPr>
          <a:xfrm>
            <a:off x="1724025" y="6253599"/>
            <a:ext cx="497205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r>
              <a:rPr lang="en-US" sz="1200" dirty="0" smtClean="0">
                <a:solidFill>
                  <a:schemeClr val="tx1"/>
                </a:solidFill>
                <a:latin typeface="Calibri" panose="020F0502020204030204" pitchFamily="34" charset="0"/>
              </a:rPr>
              <a:t>RIT Center for Media, Arts, Games,</a:t>
            </a:r>
            <a:r>
              <a:rPr lang="en-US" sz="1200" baseline="0" dirty="0" smtClean="0">
                <a:solidFill>
                  <a:schemeClr val="tx1"/>
                </a:solidFill>
                <a:latin typeface="Calibri" panose="020F0502020204030204" pitchFamily="34" charset="0"/>
              </a:rPr>
              <a:t> Interaction &amp; Creativity</a:t>
            </a:r>
          </a:p>
          <a:p>
            <a:pPr algn="l"/>
            <a:r>
              <a:rPr lang="en-US" sz="1200" baseline="0" dirty="0" smtClean="0">
                <a:solidFill>
                  <a:schemeClr val="tx1"/>
                </a:solidFill>
                <a:latin typeface="Calibri" panose="020F0502020204030204" pitchFamily="34" charset="0"/>
              </a:rPr>
              <a:t>MAGIC.RIT.EDU | WWW.RIT.EDU</a:t>
            </a:r>
            <a:endParaRPr lang="en-US" sz="1200" dirty="0">
              <a:solidFill>
                <a:schemeClr val="tx1"/>
              </a:solidFill>
              <a:latin typeface="Calibri" panose="020F0502020204030204" pitchFamily="34" charset="0"/>
            </a:endParaRPr>
          </a:p>
        </p:txBody>
      </p:sp>
      <p:pic>
        <p:nvPicPr>
          <p:cNvPr id="13" name="Picture 12"/>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5930172" y="6172524"/>
            <a:ext cx="1629789" cy="619350"/>
          </a:xfrm>
          <a:prstGeom prst="rect">
            <a:avLst/>
          </a:prstGeom>
        </p:spPr>
      </p:pic>
      <p:sp>
        <p:nvSpPr>
          <p:cNvPr id="14" name="Rectangle 13"/>
          <p:cNvSpPr/>
          <p:nvPr userDrawn="1"/>
        </p:nvSpPr>
        <p:spPr>
          <a:xfrm>
            <a:off x="8357174" y="6213250"/>
            <a:ext cx="2500313"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r"/>
            <a:r>
              <a:rPr lang="en-US" sz="1200" dirty="0" smtClean="0">
                <a:solidFill>
                  <a:schemeClr val="tx1"/>
                </a:solidFill>
                <a:latin typeface="Calibri" panose="020F0502020204030204" pitchFamily="34" charset="0"/>
              </a:rPr>
              <a:t>School of Interactive Games and Media</a:t>
            </a:r>
            <a:endParaRPr lang="en-US" sz="1200" baseline="0" dirty="0" smtClean="0">
              <a:solidFill>
                <a:schemeClr val="tx1"/>
              </a:solidFill>
              <a:latin typeface="Calibri" panose="020F0502020204030204" pitchFamily="34" charset="0"/>
            </a:endParaRPr>
          </a:p>
          <a:p>
            <a:pPr algn="r"/>
            <a:r>
              <a:rPr lang="en-US" sz="1200" baseline="0" dirty="0" smtClean="0">
                <a:solidFill>
                  <a:schemeClr val="tx1"/>
                </a:solidFill>
                <a:latin typeface="Calibri" panose="020F0502020204030204" pitchFamily="34" charset="0"/>
              </a:rPr>
              <a:t>IGM.RIT.EDU</a:t>
            </a:r>
            <a:endParaRPr lang="en-US" sz="1200" dirty="0">
              <a:solidFill>
                <a:schemeClr val="tx1"/>
              </a:solidFill>
              <a:latin typeface="Calibri" panose="020F0502020204030204" pitchFamily="34" charset="0"/>
            </a:endParaRPr>
          </a:p>
        </p:txBody>
      </p:sp>
      <p:pic>
        <p:nvPicPr>
          <p:cNvPr id="15" name="Picture 2" descr="B. Thomas Golisano College of Computing and Information Sciences"/>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0916731" y="6000352"/>
            <a:ext cx="940524" cy="731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8818155"/>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solidFill>
                  <a:schemeClr val="accent2"/>
                </a:solidFill>
              </a:rPr>
              <a:t>Leveraging Role Play to Explore Software and Game Development Process</a:t>
            </a:r>
          </a:p>
        </p:txBody>
      </p:sp>
      <p:sp>
        <p:nvSpPr>
          <p:cNvPr id="3" name="Subtitle 2"/>
          <p:cNvSpPr>
            <a:spLocks noGrp="1"/>
          </p:cNvSpPr>
          <p:nvPr>
            <p:ph type="subTitle" idx="1"/>
          </p:nvPr>
        </p:nvSpPr>
        <p:spPr>
          <a:xfrm>
            <a:off x="1100051" y="4455620"/>
            <a:ext cx="10058400" cy="1335580"/>
          </a:xfrm>
        </p:spPr>
        <p:txBody>
          <a:bodyPr>
            <a:normAutofit fontScale="55000" lnSpcReduction="20000"/>
          </a:bodyPr>
          <a:lstStyle/>
          <a:p>
            <a:r>
              <a:rPr lang="en-US" b="1" dirty="0"/>
              <a:t>Adrienne Decker</a:t>
            </a:r>
            <a:r>
              <a:rPr lang="en-US" dirty="0"/>
              <a:t>, David Simkins</a:t>
            </a:r>
          </a:p>
          <a:p>
            <a:r>
              <a:rPr lang="en-US" dirty="0"/>
              <a:t>School of Interactive Games and Media and RIT Center for Media, Arts, Games, Interaction and Creativity (MAGIC)</a:t>
            </a:r>
          </a:p>
          <a:p>
            <a:r>
              <a:rPr lang="en-US" dirty="0"/>
              <a:t>Rochester Institute of Technology</a:t>
            </a:r>
          </a:p>
          <a:p>
            <a:r>
              <a:rPr lang="en-US" b="1" dirty="0"/>
              <a:t>adrienne.decker@rit.edu</a:t>
            </a:r>
            <a:r>
              <a:rPr lang="en-US" dirty="0"/>
              <a:t>, dwsigm@rit.edu</a:t>
            </a:r>
          </a:p>
        </p:txBody>
      </p:sp>
    </p:spTree>
    <p:extLst>
      <p:ext uri="{BB962C8B-B14F-4D97-AF65-F5344CB8AC3E}">
        <p14:creationId xmlns:p14="http://schemas.microsoft.com/office/powerpoint/2010/main" val="32086205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Game Development Processes</a:t>
            </a:r>
            <a:endParaRPr lang="en-US" dirty="0"/>
          </a:p>
        </p:txBody>
      </p:sp>
      <p:sp>
        <p:nvSpPr>
          <p:cNvPr id="3" name="Content Placeholder 2"/>
          <p:cNvSpPr>
            <a:spLocks noGrp="1"/>
          </p:cNvSpPr>
          <p:nvPr>
            <p:ph idx="1"/>
          </p:nvPr>
        </p:nvSpPr>
        <p:spPr/>
        <p:txBody>
          <a:bodyPr>
            <a:normAutofit/>
          </a:bodyPr>
          <a:lstStyle/>
          <a:p>
            <a:pPr>
              <a:spcBef>
                <a:spcPts val="1800"/>
              </a:spcBef>
            </a:pPr>
            <a:r>
              <a:rPr lang="en-US" sz="3200" dirty="0" smtClean="0"/>
              <a:t>“Software engineering for game developers”</a:t>
            </a:r>
          </a:p>
          <a:p>
            <a:pPr>
              <a:spcBef>
                <a:spcPts val="1800"/>
              </a:spcBef>
            </a:pPr>
            <a:r>
              <a:rPr lang="en-US" sz="3200" dirty="0" smtClean="0"/>
              <a:t>Emphasis on communication skills and pitch process [FIE 2014 and FIE 2015]</a:t>
            </a:r>
            <a:endParaRPr lang="en-US" sz="3200" dirty="0"/>
          </a:p>
        </p:txBody>
      </p:sp>
    </p:spTree>
    <p:extLst>
      <p:ext uri="{BB962C8B-B14F-4D97-AF65-F5344CB8AC3E}">
        <p14:creationId xmlns:p14="http://schemas.microsoft.com/office/powerpoint/2010/main" val="2894745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Fall 2015 Addition – Role Play</a:t>
            </a:r>
            <a:endParaRPr lang="en-US" dirty="0"/>
          </a:p>
        </p:txBody>
      </p:sp>
      <p:sp>
        <p:nvSpPr>
          <p:cNvPr id="3" name="Content Placeholder 2"/>
          <p:cNvSpPr>
            <a:spLocks noGrp="1"/>
          </p:cNvSpPr>
          <p:nvPr>
            <p:ph idx="1"/>
          </p:nvPr>
        </p:nvSpPr>
        <p:spPr/>
        <p:txBody>
          <a:bodyPr>
            <a:normAutofit/>
          </a:bodyPr>
          <a:lstStyle/>
          <a:p>
            <a:pPr>
              <a:spcBef>
                <a:spcPts val="1800"/>
              </a:spcBef>
            </a:pPr>
            <a:r>
              <a:rPr lang="en-US" sz="2800" dirty="0"/>
              <a:t>O</a:t>
            </a:r>
            <a:r>
              <a:rPr lang="en-US" sz="2800" dirty="0" smtClean="0"/>
              <a:t>ften </a:t>
            </a:r>
            <a:r>
              <a:rPr lang="en-US" sz="2800" dirty="0"/>
              <a:t>used to simulate practices in the world in an environment where consequences can be </a:t>
            </a:r>
            <a:r>
              <a:rPr lang="en-US" sz="2800" dirty="0" smtClean="0"/>
              <a:t>mitigated (military, mock trials, business, psychology).</a:t>
            </a:r>
          </a:p>
          <a:p>
            <a:pPr>
              <a:spcBef>
                <a:spcPts val="1800"/>
              </a:spcBef>
            </a:pPr>
            <a:r>
              <a:rPr lang="en-US" sz="2800" dirty="0" smtClean="0"/>
              <a:t>Software engineering process and practice can take months or years</a:t>
            </a:r>
          </a:p>
          <a:p>
            <a:pPr lvl="1">
              <a:spcBef>
                <a:spcPts val="1200"/>
              </a:spcBef>
            </a:pPr>
            <a:r>
              <a:rPr lang="en-US" sz="2400" dirty="0" smtClean="0"/>
              <a:t>We have 15 weeks</a:t>
            </a:r>
          </a:p>
          <a:p>
            <a:pPr>
              <a:spcBef>
                <a:spcPts val="1800"/>
              </a:spcBef>
            </a:pPr>
            <a:r>
              <a:rPr lang="en-US" sz="2800" dirty="0" smtClean="0"/>
              <a:t>Role play can allow us to create simulation of situations where consequences can be mitigated, or even forced.</a:t>
            </a:r>
            <a:endParaRPr lang="en-US" sz="2800" dirty="0"/>
          </a:p>
        </p:txBody>
      </p:sp>
    </p:spTree>
    <p:extLst>
      <p:ext uri="{BB962C8B-B14F-4D97-AF65-F5344CB8AC3E}">
        <p14:creationId xmlns:p14="http://schemas.microsoft.com/office/powerpoint/2010/main" val="1690975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Play in the Computing Classroom</a:t>
            </a:r>
            <a:endParaRPr lang="en-US" dirty="0"/>
          </a:p>
        </p:txBody>
      </p:sp>
      <p:sp>
        <p:nvSpPr>
          <p:cNvPr id="3" name="Content Placeholder 2"/>
          <p:cNvSpPr>
            <a:spLocks noGrp="1"/>
          </p:cNvSpPr>
          <p:nvPr>
            <p:ph idx="1"/>
          </p:nvPr>
        </p:nvSpPr>
        <p:spPr/>
        <p:txBody>
          <a:bodyPr>
            <a:normAutofit/>
          </a:bodyPr>
          <a:lstStyle/>
          <a:p>
            <a:pPr marL="0" indent="0">
              <a:buNone/>
            </a:pPr>
            <a:r>
              <a:rPr lang="en-US" dirty="0"/>
              <a:t>E</a:t>
            </a:r>
            <a:r>
              <a:rPr lang="en-US" dirty="0" smtClean="0"/>
              <a:t>ngage </a:t>
            </a:r>
            <a:r>
              <a:rPr lang="en-US" dirty="0"/>
              <a:t>the student as the user of a technology to understand requirements of the system or how the user would see </a:t>
            </a:r>
            <a:r>
              <a:rPr lang="en-US" dirty="0" smtClean="0"/>
              <a:t>it (HCI course) [15].</a:t>
            </a:r>
            <a:endParaRPr lang="en-US" dirty="0"/>
          </a:p>
          <a:p>
            <a:pPr marL="0" indent="0">
              <a:buNone/>
            </a:pPr>
            <a:r>
              <a:rPr lang="en-US" dirty="0"/>
              <a:t>R</a:t>
            </a:r>
            <a:r>
              <a:rPr lang="en-US" dirty="0" smtClean="0"/>
              <a:t>ole </a:t>
            </a:r>
            <a:r>
              <a:rPr lang="en-US" dirty="0"/>
              <a:t>play and CRC cards to introduce object-oriented concepts to </a:t>
            </a:r>
            <a:r>
              <a:rPr lang="en-US" dirty="0" smtClean="0"/>
              <a:t>students [16].</a:t>
            </a:r>
          </a:p>
          <a:p>
            <a:pPr marL="0" indent="0">
              <a:buNone/>
            </a:pPr>
            <a:r>
              <a:rPr lang="en-US" dirty="0" smtClean="0"/>
              <a:t>Enterprise </a:t>
            </a:r>
            <a:r>
              <a:rPr lang="en-US" dirty="0"/>
              <a:t>Resource Planning </a:t>
            </a:r>
            <a:r>
              <a:rPr lang="en-US" dirty="0" smtClean="0"/>
              <a:t>course using </a:t>
            </a:r>
            <a:r>
              <a:rPr lang="en-US" dirty="0"/>
              <a:t>Second Life as mechanism for enabling the role play and interactions where students are employed by a fictional </a:t>
            </a:r>
            <a:r>
              <a:rPr lang="en-US" dirty="0" smtClean="0"/>
              <a:t>company </a:t>
            </a:r>
            <a:r>
              <a:rPr lang="en-US" dirty="0"/>
              <a:t>[18</a:t>
            </a:r>
            <a:r>
              <a:rPr lang="en-US" dirty="0" smtClean="0"/>
              <a:t>].</a:t>
            </a:r>
          </a:p>
          <a:p>
            <a:pPr marL="0" indent="0">
              <a:buNone/>
            </a:pPr>
            <a:r>
              <a:rPr lang="en-US" dirty="0" smtClean="0"/>
              <a:t>Project management course uses online system for simulation of students acting as project manager and seeing consequences of their decisions </a:t>
            </a:r>
            <a:r>
              <a:rPr lang="en-US" dirty="0"/>
              <a:t>[24, 25, 26, 27</a:t>
            </a:r>
            <a:r>
              <a:rPr lang="en-US" dirty="0" smtClean="0"/>
              <a:t>].</a:t>
            </a:r>
          </a:p>
          <a:p>
            <a:pPr marL="0" indent="0">
              <a:buNone/>
            </a:pPr>
            <a:r>
              <a:rPr lang="en-US" dirty="0" smtClean="0"/>
              <a:t>Requirements engineering course using students </a:t>
            </a:r>
            <a:r>
              <a:rPr lang="en-US" dirty="0"/>
              <a:t>to play the roles of both the customer and developer to see the multiple perspectives of the process [28</a:t>
            </a:r>
            <a:r>
              <a:rPr lang="en-US" dirty="0" smtClean="0"/>
              <a:t>].</a:t>
            </a:r>
            <a:endParaRPr lang="en-US" dirty="0"/>
          </a:p>
        </p:txBody>
      </p:sp>
    </p:spTree>
    <p:extLst>
      <p:ext uri="{BB962C8B-B14F-4D97-AF65-F5344CB8AC3E}">
        <p14:creationId xmlns:p14="http://schemas.microsoft.com/office/powerpoint/2010/main" val="2734090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Semester Narrative</a:t>
            </a:r>
            <a:endParaRPr lang="en-US" dirty="0"/>
          </a:p>
        </p:txBody>
      </p:sp>
      <p:sp>
        <p:nvSpPr>
          <p:cNvPr id="3" name="Content Placeholder 2"/>
          <p:cNvSpPr>
            <a:spLocks noGrp="1"/>
          </p:cNvSpPr>
          <p:nvPr>
            <p:ph idx="1"/>
          </p:nvPr>
        </p:nvSpPr>
        <p:spPr/>
        <p:txBody>
          <a:bodyPr>
            <a:normAutofit/>
          </a:bodyPr>
          <a:lstStyle/>
          <a:p>
            <a:r>
              <a:rPr lang="en-US" sz="3200" dirty="0" smtClean="0"/>
              <a:t>The students are </a:t>
            </a:r>
            <a:r>
              <a:rPr lang="en-US" sz="3200" dirty="0"/>
              <a:t>now employee-owners of an independent game studio.  The original owners have left with products in production and the employees have now taken ownership of the company.  The company has enough money to stay afloat until the end of the calendar year (the end of the semester), but must get products out the door before then to ensure financial viability into the new year. </a:t>
            </a:r>
          </a:p>
        </p:txBody>
      </p:sp>
    </p:spTree>
    <p:extLst>
      <p:ext uri="{BB962C8B-B14F-4D97-AF65-F5344CB8AC3E}">
        <p14:creationId xmlns:p14="http://schemas.microsoft.com/office/powerpoint/2010/main" val="3885192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Emerging Themes</a:t>
            </a:r>
            <a:endParaRPr lang="en-US" dirty="0"/>
          </a:p>
        </p:txBody>
      </p:sp>
      <p:sp>
        <p:nvSpPr>
          <p:cNvPr id="3" name="Content Placeholder 2"/>
          <p:cNvSpPr>
            <a:spLocks noGrp="1"/>
          </p:cNvSpPr>
          <p:nvPr>
            <p:ph idx="1"/>
          </p:nvPr>
        </p:nvSpPr>
        <p:spPr/>
        <p:txBody>
          <a:bodyPr>
            <a:normAutofit/>
          </a:bodyPr>
          <a:lstStyle/>
          <a:p>
            <a:pPr fontAlgn="base"/>
            <a:r>
              <a:rPr lang="en-US" sz="2800" dirty="0" smtClean="0"/>
              <a:t>Before class: research trends in game industry</a:t>
            </a:r>
          </a:p>
          <a:p>
            <a:pPr fontAlgn="base"/>
            <a:r>
              <a:rPr lang="en-US" sz="2800" dirty="0" smtClean="0"/>
              <a:t>In class: Identify trends applicable to company’s new products</a:t>
            </a:r>
          </a:p>
          <a:p>
            <a:pPr fontAlgn="base"/>
            <a:r>
              <a:rPr lang="en-US" sz="2800" dirty="0" smtClean="0"/>
              <a:t>Constraints:</a:t>
            </a:r>
            <a:endParaRPr lang="en-US" sz="2800" dirty="0"/>
          </a:p>
          <a:p>
            <a:pPr lvl="1"/>
            <a:r>
              <a:rPr lang="en-US" sz="2400" dirty="0" smtClean="0"/>
              <a:t>Budget - </a:t>
            </a:r>
            <a:r>
              <a:rPr lang="en-US" sz="2400" dirty="0"/>
              <a:t>no budget for the company to invest in new software or hardware</a:t>
            </a:r>
            <a:endParaRPr lang="en-US" sz="2400" dirty="0" smtClean="0"/>
          </a:p>
          <a:p>
            <a:pPr lvl="1"/>
            <a:r>
              <a:rPr lang="en-US" sz="2400" dirty="0" smtClean="0"/>
              <a:t>Time – release by end of the year (3 months)</a:t>
            </a:r>
          </a:p>
          <a:p>
            <a:pPr lvl="1"/>
            <a:r>
              <a:rPr lang="en-US" sz="2400" dirty="0"/>
              <a:t>S</a:t>
            </a:r>
            <a:r>
              <a:rPr lang="en-US" sz="2400" dirty="0" smtClean="0"/>
              <a:t>kill </a:t>
            </a:r>
            <a:r>
              <a:rPr lang="en-US" sz="2400" dirty="0"/>
              <a:t>constraints of the personnel they had on </a:t>
            </a:r>
            <a:r>
              <a:rPr lang="en-US" sz="2400" dirty="0" smtClean="0"/>
              <a:t>hand – the skills of the students in the class</a:t>
            </a:r>
            <a:endParaRPr lang="en-US" sz="2400" dirty="0"/>
          </a:p>
        </p:txBody>
      </p:sp>
    </p:spTree>
    <p:extLst>
      <p:ext uri="{BB962C8B-B14F-4D97-AF65-F5344CB8AC3E}">
        <p14:creationId xmlns:p14="http://schemas.microsoft.com/office/powerpoint/2010/main" val="726682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Issues</a:t>
            </a:r>
          </a:p>
        </p:txBody>
      </p:sp>
      <p:sp>
        <p:nvSpPr>
          <p:cNvPr id="3" name="Content Placeholder 2"/>
          <p:cNvSpPr>
            <a:spLocks noGrp="1"/>
          </p:cNvSpPr>
          <p:nvPr>
            <p:ph idx="1"/>
          </p:nvPr>
        </p:nvSpPr>
        <p:spPr/>
        <p:txBody>
          <a:bodyPr>
            <a:normAutofit/>
          </a:bodyPr>
          <a:lstStyle/>
          <a:p>
            <a:r>
              <a:rPr lang="en-US" sz="3200" dirty="0" smtClean="0"/>
              <a:t>Discussion around business law and business practices</a:t>
            </a:r>
          </a:p>
          <a:p>
            <a:pPr lvl="1"/>
            <a:r>
              <a:rPr lang="en-US" sz="2800" dirty="0" smtClean="0"/>
              <a:t>Incorporating a business</a:t>
            </a:r>
          </a:p>
          <a:p>
            <a:pPr lvl="1"/>
            <a:r>
              <a:rPr lang="en-US" sz="2800" dirty="0" smtClean="0"/>
              <a:t>Should we change the structure of our company</a:t>
            </a:r>
          </a:p>
          <a:p>
            <a:pPr lvl="1"/>
            <a:r>
              <a:rPr lang="en-US" sz="2800" dirty="0" smtClean="0"/>
              <a:t>Investors and raising capital</a:t>
            </a:r>
          </a:p>
          <a:p>
            <a:pPr lvl="1"/>
            <a:r>
              <a:rPr lang="en-US" sz="2800" dirty="0" smtClean="0"/>
              <a:t>Investor pitches</a:t>
            </a:r>
            <a:endParaRPr lang="en-US" sz="2800" dirty="0"/>
          </a:p>
        </p:txBody>
      </p:sp>
    </p:spTree>
    <p:extLst>
      <p:ext uri="{BB962C8B-B14F-4D97-AF65-F5344CB8AC3E}">
        <p14:creationId xmlns:p14="http://schemas.microsoft.com/office/powerpoint/2010/main" val="1528676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Marketing</a:t>
            </a:r>
            <a:endParaRPr lang="en-US" dirty="0"/>
          </a:p>
        </p:txBody>
      </p:sp>
      <p:sp>
        <p:nvSpPr>
          <p:cNvPr id="3" name="Content Placeholder 2"/>
          <p:cNvSpPr>
            <a:spLocks noGrp="1"/>
          </p:cNvSpPr>
          <p:nvPr>
            <p:ph idx="1"/>
          </p:nvPr>
        </p:nvSpPr>
        <p:spPr/>
        <p:txBody>
          <a:bodyPr>
            <a:normAutofit/>
          </a:bodyPr>
          <a:lstStyle/>
          <a:p>
            <a:r>
              <a:rPr lang="en-US" sz="2800" dirty="0" smtClean="0"/>
              <a:t>Products currently in production (former student projects)</a:t>
            </a:r>
          </a:p>
          <a:p>
            <a:r>
              <a:rPr lang="en-US" sz="2800" b="1" dirty="0" smtClean="0"/>
              <a:t>Before class:</a:t>
            </a:r>
            <a:r>
              <a:rPr lang="en-US" sz="2800" dirty="0" smtClean="0"/>
              <a:t> Familiarize </a:t>
            </a:r>
            <a:r>
              <a:rPr lang="en-US" sz="2800" dirty="0"/>
              <a:t>themselves with the products </a:t>
            </a:r>
            <a:endParaRPr lang="en-US" sz="2800" dirty="0" smtClean="0"/>
          </a:p>
          <a:p>
            <a:r>
              <a:rPr lang="en-US" sz="2800" b="1" dirty="0" smtClean="0"/>
              <a:t>In-class: </a:t>
            </a:r>
            <a:r>
              <a:rPr lang="en-US" sz="2800" dirty="0" smtClean="0"/>
              <a:t>Create </a:t>
            </a:r>
            <a:r>
              <a:rPr lang="en-US" sz="2800" dirty="0"/>
              <a:t>a marketing campaign for the current </a:t>
            </a:r>
            <a:r>
              <a:rPr lang="en-US" sz="2800" dirty="0" smtClean="0"/>
              <a:t>products with the idea that a successful launch of these products sets up the launch of the new products in production and the success of the company.</a:t>
            </a:r>
          </a:p>
          <a:p>
            <a:pPr lvl="1"/>
            <a:r>
              <a:rPr lang="en-US" sz="2400" dirty="0" smtClean="0"/>
              <a:t>Where </a:t>
            </a:r>
            <a:r>
              <a:rPr lang="en-US" sz="2400" dirty="0"/>
              <a:t>to </a:t>
            </a:r>
            <a:r>
              <a:rPr lang="en-US" sz="2400" dirty="0" smtClean="0"/>
              <a:t>market</a:t>
            </a:r>
          </a:p>
          <a:p>
            <a:pPr lvl="1"/>
            <a:r>
              <a:rPr lang="en-US" sz="2400" dirty="0" smtClean="0"/>
              <a:t>How </a:t>
            </a:r>
            <a:r>
              <a:rPr lang="en-US" sz="2400" dirty="0"/>
              <a:t>to </a:t>
            </a:r>
            <a:r>
              <a:rPr lang="en-US" sz="2400" dirty="0" smtClean="0"/>
              <a:t>market</a:t>
            </a:r>
            <a:endParaRPr lang="en-US" sz="2400" dirty="0"/>
          </a:p>
        </p:txBody>
      </p:sp>
    </p:spTree>
    <p:extLst>
      <p:ext uri="{BB962C8B-B14F-4D97-AF65-F5344CB8AC3E}">
        <p14:creationId xmlns:p14="http://schemas.microsoft.com/office/powerpoint/2010/main" val="1951888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Development </a:t>
            </a:r>
            <a:r>
              <a:rPr lang="en-US" dirty="0" smtClean="0"/>
              <a:t>Methodologies</a:t>
            </a:r>
            <a:endParaRPr lang="en-US" dirty="0"/>
          </a:p>
        </p:txBody>
      </p:sp>
      <p:sp>
        <p:nvSpPr>
          <p:cNvPr id="3" name="Content Placeholder 2"/>
          <p:cNvSpPr>
            <a:spLocks noGrp="1"/>
          </p:cNvSpPr>
          <p:nvPr>
            <p:ph idx="1"/>
          </p:nvPr>
        </p:nvSpPr>
        <p:spPr/>
        <p:txBody>
          <a:bodyPr>
            <a:normAutofit/>
          </a:bodyPr>
          <a:lstStyle/>
          <a:p>
            <a:pPr>
              <a:spcBef>
                <a:spcPts val="1800"/>
              </a:spcBef>
            </a:pPr>
            <a:r>
              <a:rPr lang="en-US" sz="2800" dirty="0" smtClean="0"/>
              <a:t>Students presented on various software development methodologies (waterfall, scrum, agile) to try to convince the studio to adopt that methodology</a:t>
            </a:r>
          </a:p>
          <a:p>
            <a:pPr>
              <a:spcBef>
                <a:spcPts val="1800"/>
              </a:spcBef>
            </a:pPr>
            <a:r>
              <a:rPr lang="en-US" sz="2800" dirty="0" smtClean="0"/>
              <a:t>After all presentations, group discussion about which methodology would be adopted by the studio going forward</a:t>
            </a:r>
          </a:p>
        </p:txBody>
      </p:sp>
    </p:spTree>
    <p:extLst>
      <p:ext uri="{BB962C8B-B14F-4D97-AF65-F5344CB8AC3E}">
        <p14:creationId xmlns:p14="http://schemas.microsoft.com/office/powerpoint/2010/main" val="4007448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Legal Crisis</a:t>
            </a:r>
            <a:endParaRPr lang="en-US" dirty="0"/>
          </a:p>
        </p:txBody>
      </p:sp>
      <p:sp>
        <p:nvSpPr>
          <p:cNvPr id="3" name="Content Placeholder 2"/>
          <p:cNvSpPr>
            <a:spLocks noGrp="1"/>
          </p:cNvSpPr>
          <p:nvPr>
            <p:ph idx="1"/>
          </p:nvPr>
        </p:nvSpPr>
        <p:spPr/>
        <p:txBody>
          <a:bodyPr>
            <a:normAutofit/>
          </a:bodyPr>
          <a:lstStyle/>
          <a:p>
            <a:pPr fontAlgn="base"/>
            <a:r>
              <a:rPr lang="en-US" sz="3200" dirty="0" smtClean="0"/>
              <a:t>In class students were presented a scenario about a legal concern for the company and needed to craft appropriate responses</a:t>
            </a:r>
          </a:p>
          <a:p>
            <a:pPr lvl="1" fontAlgn="base"/>
            <a:r>
              <a:rPr lang="en-US" sz="2800" dirty="0" smtClean="0"/>
              <a:t>Intellectual Property issue with product currently in production and ready for release</a:t>
            </a:r>
          </a:p>
          <a:p>
            <a:pPr lvl="1" fontAlgn="base"/>
            <a:r>
              <a:rPr lang="en-US" sz="2800" dirty="0" smtClean="0"/>
              <a:t>Contract and scope creep</a:t>
            </a:r>
            <a:endParaRPr lang="en-US" sz="2800" dirty="0"/>
          </a:p>
          <a:p>
            <a:pPr lvl="1"/>
            <a:r>
              <a:rPr lang="en-US" sz="2800" dirty="0" smtClean="0"/>
              <a:t>Possible security breach and a competitor is advertising release of a game very similar to one currently in production</a:t>
            </a:r>
            <a:endParaRPr lang="en-US" sz="2800" dirty="0"/>
          </a:p>
        </p:txBody>
      </p:sp>
    </p:spTree>
    <p:extLst>
      <p:ext uri="{BB962C8B-B14F-4D97-AF65-F5344CB8AC3E}">
        <p14:creationId xmlns:p14="http://schemas.microsoft.com/office/powerpoint/2010/main" val="841333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Great </a:t>
            </a:r>
            <a:r>
              <a:rPr lang="en-US" dirty="0" smtClean="0"/>
              <a:t>Idea</a:t>
            </a:r>
            <a:endParaRPr lang="en-US" dirty="0"/>
          </a:p>
        </p:txBody>
      </p:sp>
      <p:sp>
        <p:nvSpPr>
          <p:cNvPr id="3" name="Content Placeholder 2"/>
          <p:cNvSpPr>
            <a:spLocks noGrp="1"/>
          </p:cNvSpPr>
          <p:nvPr>
            <p:ph idx="1"/>
          </p:nvPr>
        </p:nvSpPr>
        <p:spPr/>
        <p:txBody>
          <a:bodyPr>
            <a:normAutofit/>
          </a:bodyPr>
          <a:lstStyle/>
          <a:p>
            <a:r>
              <a:rPr lang="en-US" sz="2800" dirty="0" smtClean="0"/>
              <a:t>Ideation and pitches for the next products to go into production</a:t>
            </a:r>
            <a:endParaRPr lang="en-US" sz="2800" dirty="0"/>
          </a:p>
        </p:txBody>
      </p:sp>
    </p:spTree>
    <p:extLst>
      <p:ext uri="{BB962C8B-B14F-4D97-AF65-F5344CB8AC3E}">
        <p14:creationId xmlns:p14="http://schemas.microsoft.com/office/powerpoint/2010/main" val="4206733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Postmortems</a:t>
            </a:r>
            <a:endParaRPr lang="en-US" dirty="0"/>
          </a:p>
        </p:txBody>
      </p:sp>
      <p:sp>
        <p:nvSpPr>
          <p:cNvPr id="3" name="Content Placeholder 2"/>
          <p:cNvSpPr>
            <a:spLocks noGrp="1"/>
          </p:cNvSpPr>
          <p:nvPr>
            <p:ph idx="1"/>
          </p:nvPr>
        </p:nvSpPr>
        <p:spPr/>
        <p:txBody>
          <a:bodyPr>
            <a:normAutofit/>
          </a:bodyPr>
          <a:lstStyle/>
          <a:p>
            <a:pPr marL="201168" lvl="1" indent="0" fontAlgn="base">
              <a:spcBef>
                <a:spcPts val="1800"/>
              </a:spcBef>
              <a:buNone/>
            </a:pPr>
            <a:r>
              <a:rPr lang="en-US" sz="2800" dirty="0" smtClean="0"/>
              <a:t>Postmortem presentation about the current products in the pipeline</a:t>
            </a:r>
          </a:p>
          <a:p>
            <a:pPr marL="201168" lvl="1" indent="0" fontAlgn="base">
              <a:spcBef>
                <a:spcPts val="1800"/>
              </a:spcBef>
              <a:buNone/>
            </a:pPr>
            <a:r>
              <a:rPr lang="en-US" sz="2800" dirty="0" smtClean="0"/>
              <a:t>Engaged </a:t>
            </a:r>
            <a:r>
              <a:rPr lang="en-US" sz="2800" dirty="0"/>
              <a:t>in a group discussion about which projects should move forward and which projects need to be </a:t>
            </a:r>
            <a:r>
              <a:rPr lang="en-US" sz="2800" dirty="0" smtClean="0"/>
              <a:t>pulled</a:t>
            </a:r>
          </a:p>
          <a:p>
            <a:pPr marL="201168" lvl="1" indent="0" fontAlgn="base">
              <a:spcBef>
                <a:spcPts val="1800"/>
              </a:spcBef>
              <a:buNone/>
            </a:pPr>
            <a:r>
              <a:rPr lang="en-US" sz="2800" dirty="0" smtClean="0"/>
              <a:t>Risk/gap </a:t>
            </a:r>
            <a:r>
              <a:rPr lang="en-US" sz="2800" dirty="0"/>
              <a:t>analysis on the company’s product base to help make the </a:t>
            </a:r>
            <a:r>
              <a:rPr lang="en-US" sz="2800" dirty="0" smtClean="0"/>
              <a:t>decisions</a:t>
            </a:r>
          </a:p>
          <a:p>
            <a:pPr marL="201168" lvl="1" indent="0" fontAlgn="base">
              <a:spcBef>
                <a:spcPts val="1800"/>
              </a:spcBef>
              <a:buNone/>
            </a:pPr>
            <a:r>
              <a:rPr lang="en-US" sz="2800" dirty="0" smtClean="0"/>
              <a:t>Students determined </a:t>
            </a:r>
            <a:r>
              <a:rPr lang="en-US" sz="2800" dirty="0"/>
              <a:t>how to move personnel from one project to another based on the </a:t>
            </a:r>
            <a:r>
              <a:rPr lang="en-US" sz="2800" dirty="0" smtClean="0"/>
              <a:t>cuts</a:t>
            </a:r>
            <a:endParaRPr lang="en-US" sz="2800" dirty="0"/>
          </a:p>
        </p:txBody>
      </p:sp>
    </p:spTree>
    <p:extLst>
      <p:ext uri="{BB962C8B-B14F-4D97-AF65-F5344CB8AC3E}">
        <p14:creationId xmlns:p14="http://schemas.microsoft.com/office/powerpoint/2010/main" val="3145023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a:t>
            </a:r>
            <a:endParaRPr lang="en-US" dirty="0"/>
          </a:p>
        </p:txBody>
      </p:sp>
      <p:sp>
        <p:nvSpPr>
          <p:cNvPr id="3" name="Content Placeholder 2"/>
          <p:cNvSpPr>
            <a:spLocks noGrp="1"/>
          </p:cNvSpPr>
          <p:nvPr>
            <p:ph idx="1"/>
          </p:nvPr>
        </p:nvSpPr>
        <p:spPr/>
        <p:txBody>
          <a:bodyPr>
            <a:noAutofit/>
          </a:bodyPr>
          <a:lstStyle/>
          <a:p>
            <a:r>
              <a:rPr lang="en-US" sz="2400" dirty="0"/>
              <a:t>Students were positive in their opinion of the inclusion of the role play in the </a:t>
            </a:r>
            <a:r>
              <a:rPr lang="en-US" sz="2400" dirty="0" smtClean="0"/>
              <a:t>curriculum</a:t>
            </a:r>
          </a:p>
          <a:p>
            <a:pPr lvl="1"/>
            <a:r>
              <a:rPr lang="en-US" sz="2000" dirty="0" smtClean="0"/>
              <a:t>Open-ended </a:t>
            </a:r>
            <a:r>
              <a:rPr lang="en-US" sz="2000" dirty="0"/>
              <a:t>nature of the role </a:t>
            </a:r>
            <a:r>
              <a:rPr lang="en-US" sz="2000" dirty="0" smtClean="0"/>
              <a:t>play</a:t>
            </a:r>
          </a:p>
          <a:p>
            <a:pPr lvl="1"/>
            <a:r>
              <a:rPr lang="en-US" sz="2000" dirty="0" smtClean="0"/>
              <a:t>Social </a:t>
            </a:r>
            <a:r>
              <a:rPr lang="en-US" sz="2000" dirty="0"/>
              <a:t>interaction that came with working in </a:t>
            </a:r>
            <a:r>
              <a:rPr lang="en-US" sz="2000" dirty="0" smtClean="0"/>
              <a:t>teams </a:t>
            </a:r>
            <a:endParaRPr lang="en-US" sz="2000" dirty="0"/>
          </a:p>
          <a:p>
            <a:r>
              <a:rPr lang="en-US" sz="2400" dirty="0" smtClean="0"/>
              <a:t>No majority opinion on which interventions had been most effective</a:t>
            </a:r>
          </a:p>
          <a:p>
            <a:r>
              <a:rPr lang="en-US" sz="2400" dirty="0" smtClean="0"/>
              <a:t>Instructor’s level of engagement was a significant factor in success of intervention</a:t>
            </a:r>
          </a:p>
          <a:p>
            <a:pPr lvl="1"/>
            <a:r>
              <a:rPr lang="en-US" sz="2000" dirty="0" smtClean="0"/>
              <a:t>Reinforces </a:t>
            </a:r>
            <a:r>
              <a:rPr lang="en-US" sz="2000" dirty="0" err="1" smtClean="0"/>
              <a:t>Vold</a:t>
            </a:r>
            <a:r>
              <a:rPr lang="en-US" sz="2000" dirty="0" smtClean="0"/>
              <a:t> </a:t>
            </a:r>
            <a:r>
              <a:rPr lang="en-US" sz="2000" dirty="0"/>
              <a:t>and </a:t>
            </a:r>
            <a:r>
              <a:rPr lang="en-US" sz="2000" dirty="0" err="1"/>
              <a:t>Yayilgan’s</a:t>
            </a:r>
            <a:r>
              <a:rPr lang="en-US" sz="2000" dirty="0"/>
              <a:t> </a:t>
            </a:r>
            <a:r>
              <a:rPr lang="en-US" sz="2000" dirty="0" smtClean="0"/>
              <a:t>work </a:t>
            </a:r>
            <a:r>
              <a:rPr lang="en-US" sz="2000" dirty="0"/>
              <a:t>[17</a:t>
            </a:r>
            <a:r>
              <a:rPr lang="en-US" sz="2000" dirty="0" smtClean="0"/>
              <a:t>]</a:t>
            </a:r>
            <a:endParaRPr lang="en-US" sz="2000" dirty="0"/>
          </a:p>
          <a:p>
            <a:r>
              <a:rPr lang="en-US" sz="2400" dirty="0"/>
              <a:t>U</a:t>
            </a:r>
            <a:r>
              <a:rPr lang="en-US" sz="2400" dirty="0" smtClean="0"/>
              <a:t>niversally </a:t>
            </a:r>
            <a:r>
              <a:rPr lang="en-US" sz="2400" dirty="0"/>
              <a:t>encouraged our inclusion of these exercises in future iterations of the </a:t>
            </a:r>
            <a:r>
              <a:rPr lang="en-US" sz="2400" dirty="0" smtClean="0"/>
              <a:t>course</a:t>
            </a:r>
            <a:endParaRPr lang="en-US" sz="2400" dirty="0"/>
          </a:p>
        </p:txBody>
      </p:sp>
    </p:spTree>
    <p:extLst>
      <p:ext uri="{BB962C8B-B14F-4D97-AF65-F5344CB8AC3E}">
        <p14:creationId xmlns:p14="http://schemas.microsoft.com/office/powerpoint/2010/main" val="599335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Directions</a:t>
            </a:r>
            <a:endParaRPr lang="en-US" dirty="0"/>
          </a:p>
        </p:txBody>
      </p:sp>
      <p:sp>
        <p:nvSpPr>
          <p:cNvPr id="3" name="Content Placeholder 2"/>
          <p:cNvSpPr>
            <a:spLocks noGrp="1"/>
          </p:cNvSpPr>
          <p:nvPr>
            <p:ph idx="1"/>
          </p:nvPr>
        </p:nvSpPr>
        <p:spPr/>
        <p:txBody>
          <a:bodyPr>
            <a:normAutofit/>
          </a:bodyPr>
          <a:lstStyle/>
          <a:p>
            <a:pPr>
              <a:spcBef>
                <a:spcPts val="1800"/>
              </a:spcBef>
            </a:pPr>
            <a:r>
              <a:rPr lang="en-US" sz="2800" dirty="0" smtClean="0"/>
              <a:t>New exercises (more business and legal, more focused software methodology, more deliverables)</a:t>
            </a:r>
          </a:p>
          <a:p>
            <a:pPr>
              <a:spcBef>
                <a:spcPts val="1800"/>
              </a:spcBef>
            </a:pPr>
            <a:r>
              <a:rPr lang="en-US" sz="2800" dirty="0" smtClean="0"/>
              <a:t>Debriefs</a:t>
            </a:r>
          </a:p>
          <a:p>
            <a:pPr>
              <a:spcBef>
                <a:spcPts val="1800"/>
              </a:spcBef>
            </a:pPr>
            <a:r>
              <a:rPr lang="en-US" sz="2800" dirty="0" smtClean="0"/>
              <a:t>Information about what students learned from activities explicitly</a:t>
            </a:r>
          </a:p>
          <a:p>
            <a:pPr>
              <a:spcBef>
                <a:spcPts val="1800"/>
              </a:spcBef>
            </a:pPr>
            <a:r>
              <a:rPr lang="en-US" sz="2800" dirty="0" smtClean="0"/>
              <a:t>Video recording of in-class exercises</a:t>
            </a:r>
          </a:p>
          <a:p>
            <a:pPr>
              <a:spcBef>
                <a:spcPts val="1800"/>
              </a:spcBef>
            </a:pPr>
            <a:r>
              <a:rPr lang="en-US" sz="2800" dirty="0" smtClean="0"/>
              <a:t>Analysis of video recordings</a:t>
            </a:r>
            <a:endParaRPr lang="en-US" sz="2800" dirty="0"/>
          </a:p>
        </p:txBody>
      </p:sp>
    </p:spTree>
    <p:extLst>
      <p:ext uri="{BB962C8B-B14F-4D97-AF65-F5344CB8AC3E}">
        <p14:creationId xmlns:p14="http://schemas.microsoft.com/office/powerpoint/2010/main" val="3986612458"/>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324</TotalTime>
  <Words>771</Words>
  <Application>Microsoft Office PowerPoint</Application>
  <PresentationFormat>Widescreen</PresentationFormat>
  <Paragraphs>69</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 Light</vt:lpstr>
      <vt:lpstr>Calibri</vt:lpstr>
      <vt:lpstr>Retrospect</vt:lpstr>
      <vt:lpstr>Leveraging Role Play to Explore Software and Game Development Process</vt:lpstr>
      <vt:lpstr>Game Development Processes</vt:lpstr>
      <vt:lpstr>Fall 2015 Addition – Role Play</vt:lpstr>
      <vt:lpstr>Role Play in the Computing Classroom</vt:lpstr>
      <vt:lpstr>Semester Narrative</vt:lpstr>
      <vt:lpstr>Emerging Themes</vt:lpstr>
      <vt:lpstr>Business Issues</vt:lpstr>
      <vt:lpstr>Marketing</vt:lpstr>
      <vt:lpstr>Software Development Methodologies</vt:lpstr>
      <vt:lpstr>Legal Crisis</vt:lpstr>
      <vt:lpstr>Next Great Idea</vt:lpstr>
      <vt:lpstr>Postmortems</vt:lpstr>
      <vt:lpstr>Observations</vt:lpstr>
      <vt:lpstr>Future Directions</vt:lpstr>
    </vt:vector>
  </TitlesOfParts>
  <Company>Rochester Institute of Technology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Adrienne Decker</dc:creator>
  <cp:lastModifiedBy>Adrienne Decker</cp:lastModifiedBy>
  <cp:revision>34</cp:revision>
  <dcterms:created xsi:type="dcterms:W3CDTF">2016-09-22T22:50:06Z</dcterms:created>
  <dcterms:modified xsi:type="dcterms:W3CDTF">2016-10-13T16:26:24Z</dcterms:modified>
</cp:coreProperties>
</file>