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303" r:id="rId4"/>
    <p:sldId id="304" r:id="rId5"/>
    <p:sldId id="305" r:id="rId6"/>
    <p:sldId id="306" r:id="rId7"/>
    <p:sldId id="316" r:id="rId8"/>
    <p:sldId id="307" r:id="rId9"/>
    <p:sldId id="317" r:id="rId10"/>
    <p:sldId id="318" r:id="rId11"/>
    <p:sldId id="311" r:id="rId12"/>
    <p:sldId id="312" r:id="rId13"/>
    <p:sldId id="313" r:id="rId14"/>
    <p:sldId id="314" r:id="rId15"/>
    <p:sldId id="31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E09471F-A54C-4737-92A2-ACFF0012CBDC}">
          <p14:sldIdLst>
            <p14:sldId id="256"/>
            <p14:sldId id="258"/>
            <p14:sldId id="303"/>
            <p14:sldId id="304"/>
            <p14:sldId id="305"/>
            <p14:sldId id="306"/>
            <p14:sldId id="316"/>
            <p14:sldId id="307"/>
            <p14:sldId id="317"/>
            <p14:sldId id="318"/>
            <p14:sldId id="311"/>
            <p14:sldId id="312"/>
            <p14:sldId id="313"/>
            <p14:sldId id="314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0863" autoAdjust="0"/>
  </p:normalViewPr>
  <p:slideViewPr>
    <p:cSldViewPr>
      <p:cViewPr varScale="1">
        <p:scale>
          <a:sx n="69" d="100"/>
          <a:sy n="69" d="100"/>
        </p:scale>
        <p:origin x="1294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D5283-B290-4C9D-A495-3625915AE055}" type="datetimeFigureOut">
              <a:rPr lang="en-US" smtClean="0"/>
              <a:t>8/12/2016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50A4E-9BF1-4BAD-84B0-B89A8DE868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4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4040188" cy="3733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6705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508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3434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730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9101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668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668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Andystuff\dev_tree\writing\IGM Department\IGM School to Center Trans\magic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2"/>
          <a:stretch/>
        </p:blipFill>
        <p:spPr bwMode="auto">
          <a:xfrm>
            <a:off x="158964" y="5943601"/>
            <a:ext cx="1517436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it_black_no_bar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510950" y="6252079"/>
            <a:ext cx="1252050" cy="37732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43400" y="62484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9C3F4-52B8-4334-B4BD-1798F76EF53A}" type="datetimeFigureOut">
              <a:rPr lang="en-US" smtClean="0"/>
              <a:pPr/>
              <a:t>8/12/2016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6400" y="6248400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8F225-409F-4EC5-AFE7-6700A31183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676400" y="6096000"/>
            <a:ext cx="31242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400" dirty="0" smtClean="0">
              <a:solidFill>
                <a:schemeClr val="tx1"/>
              </a:solidFill>
            </a:endParaRPr>
          </a:p>
          <a:p>
            <a:pPr algn="l"/>
            <a:r>
              <a:rPr lang="en-US" sz="800" baseline="0" dirty="0" smtClean="0">
                <a:solidFill>
                  <a:schemeClr val="tx1"/>
                </a:solidFill>
              </a:rPr>
              <a:t>RIT Center for Media, Arts, Games, Interaction &amp; Creativity</a:t>
            </a:r>
          </a:p>
          <a:p>
            <a:pPr algn="l"/>
            <a:r>
              <a:rPr lang="en-US" sz="800" baseline="0" dirty="0" smtClean="0">
                <a:solidFill>
                  <a:schemeClr val="tx1"/>
                </a:solidFill>
              </a:rPr>
              <a:t>Rochester Institute of Technology</a:t>
            </a:r>
          </a:p>
          <a:p>
            <a:pPr algn="l"/>
            <a:r>
              <a:rPr lang="en-US" sz="800" baseline="0" dirty="0" smtClean="0">
                <a:solidFill>
                  <a:schemeClr val="tx1"/>
                </a:solidFill>
              </a:rPr>
              <a:t>magic.rit.edu | www.rit.edu</a:t>
            </a:r>
            <a:endParaRPr lang="en-US" sz="80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Understanding the Impact of QPOC Representation in Video Games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048000"/>
            <a:ext cx="8610600" cy="2590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Roger Smith, </a:t>
            </a:r>
            <a:r>
              <a:rPr lang="en-US" b="1" i="1" dirty="0" smtClean="0"/>
              <a:t>Adrienne Decker</a:t>
            </a:r>
          </a:p>
          <a:p>
            <a:r>
              <a:rPr lang="en-US" dirty="0" smtClean="0"/>
              <a:t>School of Interactive Games and Media</a:t>
            </a:r>
          </a:p>
          <a:p>
            <a:r>
              <a:rPr lang="en-US" dirty="0" smtClean="0"/>
              <a:t>RIT Center for Media, Arts, Games, Interaction &amp; Creativity (MAGIC)</a:t>
            </a:r>
          </a:p>
          <a:p>
            <a:r>
              <a:rPr lang="en-US" dirty="0" smtClean="0"/>
              <a:t>Rochester Institute of Technology</a:t>
            </a:r>
          </a:p>
          <a:p>
            <a:r>
              <a:rPr lang="en-US" dirty="0" smtClean="0"/>
              <a:t>rs3902@mail.rit.edu, adrienne.decker@rit.edu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199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and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Media (television, movies, books, video games, the internet …) has </a:t>
            </a:r>
            <a:r>
              <a:rPr lang="en-US" dirty="0"/>
              <a:t>the tendency to reflect the white </a:t>
            </a:r>
            <a:r>
              <a:rPr lang="en-US" dirty="0" err="1"/>
              <a:t>heterocentric</a:t>
            </a:r>
            <a:r>
              <a:rPr lang="en-US" dirty="0"/>
              <a:t> normative ideals of the often hegemonic forces that create them. The absence of minorities in media acts as a form of symbolic erasure, which invalidates those who are excluded </a:t>
            </a:r>
            <a:r>
              <a:rPr lang="en-US" dirty="0" smtClean="0"/>
              <a:t>[Shaw, 2010].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746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Exclusion has a 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Negative </a:t>
            </a:r>
            <a:r>
              <a:rPr lang="en-US" dirty="0"/>
              <a:t>representations of gay men can contribute to decreased levels of social tolerance for homosexuality and increased levels of homophobia in American society </a:t>
            </a:r>
            <a:r>
              <a:rPr lang="en-US" dirty="0" smtClean="0"/>
              <a:t>[Hart, 2000]</a:t>
            </a:r>
          </a:p>
          <a:p>
            <a:r>
              <a:rPr lang="en-US" dirty="0"/>
              <a:t>“If you turn on the television and you are not represented on that television, you become invisible to </a:t>
            </a:r>
            <a:r>
              <a:rPr lang="en-US" dirty="0" smtClean="0"/>
              <a:t>yourself.” [actress </a:t>
            </a:r>
            <a:r>
              <a:rPr lang="en-US" dirty="0"/>
              <a:t>Lupita </a:t>
            </a:r>
            <a:r>
              <a:rPr lang="en-US" dirty="0" smtClean="0"/>
              <a:t>Nyong’o] </a:t>
            </a:r>
          </a:p>
          <a:p>
            <a:r>
              <a:rPr lang="en-US" dirty="0" smtClean="0"/>
              <a:t>Children </a:t>
            </a:r>
            <a:r>
              <a:rPr lang="en-US" dirty="0"/>
              <a:t>revealed a better memory for stereotypic information about skin </a:t>
            </a:r>
            <a:r>
              <a:rPr lang="en-US" dirty="0" smtClean="0"/>
              <a:t>tone [</a:t>
            </a:r>
            <a:r>
              <a:rPr lang="en-US" dirty="0" err="1"/>
              <a:t>Averhart</a:t>
            </a:r>
            <a:r>
              <a:rPr lang="en-US" dirty="0"/>
              <a:t> and </a:t>
            </a:r>
            <a:r>
              <a:rPr lang="en-US" dirty="0" err="1" smtClean="0"/>
              <a:t>Bigler</a:t>
            </a:r>
            <a:r>
              <a:rPr lang="en-US" dirty="0" smtClean="0"/>
              <a:t>, 1997]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6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in Video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IGDA’s </a:t>
            </a:r>
            <a:r>
              <a:rPr lang="en-US" dirty="0"/>
              <a:t>2014 survey of workforce diversity, </a:t>
            </a:r>
            <a:r>
              <a:rPr lang="en-US" dirty="0" smtClean="0"/>
              <a:t>respondents </a:t>
            </a:r>
            <a:r>
              <a:rPr lang="en-US" dirty="0"/>
              <a:t>79% were white and 86% were </a:t>
            </a:r>
            <a:r>
              <a:rPr lang="en-US" dirty="0" smtClean="0"/>
              <a:t>heterosexual. </a:t>
            </a:r>
          </a:p>
          <a:p>
            <a:r>
              <a:rPr lang="en-US" dirty="0" smtClean="0"/>
              <a:t>Multiple documented cases of discrimination in industry</a:t>
            </a:r>
          </a:p>
          <a:p>
            <a:r>
              <a:rPr lang="en-US" dirty="0" smtClean="0"/>
              <a:t>If female characters exist, their roles are stereotypical [Yi and Peng, 2008]</a:t>
            </a:r>
          </a:p>
          <a:p>
            <a:r>
              <a:rPr lang="en-US" dirty="0" smtClean="0"/>
              <a:t>Blacks</a:t>
            </a:r>
            <a:r>
              <a:rPr lang="en-US" dirty="0"/>
              <a:t>, despite their inadequate representation in videogames, were commonly depicted as violent </a:t>
            </a:r>
            <a:r>
              <a:rPr lang="en-US" dirty="0" smtClean="0"/>
              <a:t>[Burgess et al., 2006]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994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QPOC</a:t>
            </a:r>
          </a:p>
          <a:p>
            <a:pPr lvl="1"/>
            <a:r>
              <a:rPr lang="en-US" dirty="0" smtClean="0"/>
              <a:t>Queer People of Color</a:t>
            </a:r>
          </a:p>
          <a:p>
            <a:pPr lvl="2"/>
            <a:r>
              <a:rPr lang="en-US" dirty="0" smtClean="0"/>
              <a:t>Derived from Person of Color and Queer is used in this group as a term of self-identification by members of the group to reject a single “master status” in terms of sexuality.</a:t>
            </a:r>
          </a:p>
          <a:p>
            <a:pPr lvl="1"/>
            <a:r>
              <a:rPr lang="en-US" dirty="0" smtClean="0"/>
              <a:t>Intersectional group</a:t>
            </a:r>
          </a:p>
        </p:txBody>
      </p:sp>
    </p:spTree>
    <p:extLst>
      <p:ext uri="{BB962C8B-B14F-4D97-AF65-F5344CB8AC3E}">
        <p14:creationId xmlns:p14="http://schemas.microsoft.com/office/powerpoint/2010/main" val="2745065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Mixed methods convergent design</a:t>
            </a:r>
          </a:p>
          <a:p>
            <a:endParaRPr lang="en-US" dirty="0" smtClean="0"/>
          </a:p>
          <a:p>
            <a:r>
              <a:rPr lang="en-US" dirty="0" smtClean="0"/>
              <a:t>Q: Do QPOC feel that they are adequately represented in video games?</a:t>
            </a:r>
          </a:p>
          <a:p>
            <a:r>
              <a:rPr lang="en-US" dirty="0" smtClean="0"/>
              <a:t>Q: Does having QPOC characters in video games or media have an impact on QPOC?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151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Participants were asked to take the </a:t>
            </a:r>
            <a:r>
              <a:rPr lang="en-US" i="1" dirty="0"/>
              <a:t>QPOC Representation in Video Games Survey</a:t>
            </a:r>
          </a:p>
          <a:p>
            <a:pPr lvl="1"/>
            <a:r>
              <a:rPr lang="en-US" dirty="0"/>
              <a:t>Demographics: age, sex, gender, sexual orientation, race/ethnicity</a:t>
            </a:r>
          </a:p>
          <a:p>
            <a:pPr lvl="1"/>
            <a:r>
              <a:rPr lang="en-US" dirty="0" smtClean="0"/>
              <a:t>Likert-type statements</a:t>
            </a:r>
            <a:endParaRPr lang="en-US" dirty="0"/>
          </a:p>
          <a:p>
            <a:pPr lvl="1"/>
            <a:r>
              <a:rPr lang="en-US" dirty="0"/>
              <a:t>Open-ended 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71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40 responses to be analyzed</a:t>
            </a:r>
          </a:p>
          <a:p>
            <a:pPr lvl="1"/>
            <a:r>
              <a:rPr lang="en-US" dirty="0" smtClean="0"/>
              <a:t>52.5% indicated gender female</a:t>
            </a:r>
          </a:p>
          <a:p>
            <a:pPr lvl="1"/>
            <a:r>
              <a:rPr lang="en-US" dirty="0" smtClean="0"/>
              <a:t>65% indicated sex as female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Bisexual (30%), Homosexual (20%), Queer (20%)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52.5% Black/African American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6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Likert-type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Q1. Queer people of color are adequately represented in video </a:t>
            </a:r>
            <a:r>
              <a:rPr lang="en-US" dirty="0" smtClean="0"/>
              <a:t>games</a:t>
            </a:r>
          </a:p>
          <a:p>
            <a:r>
              <a:rPr lang="en-US" dirty="0"/>
              <a:t>Q2. Representation of my identities (gender, race, sexuality, sex) in video games matters to me.</a:t>
            </a:r>
            <a:endParaRPr 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en-US" dirty="0"/>
              <a:t>Q3. Viewing queer people of color (QPOC) in media has positively affected my perception of self.</a:t>
            </a:r>
            <a:endParaRPr 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695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Likert-type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</a:pPr>
            <a:r>
              <a:rPr lang="en-US" dirty="0"/>
              <a:t>Q4. I notice when QPOC are excluded from </a:t>
            </a:r>
            <a:r>
              <a:rPr lang="en-US" dirty="0" smtClean="0"/>
              <a:t>media.</a:t>
            </a:r>
            <a:endParaRPr lang="en-US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>
              <a:spcBef>
                <a:spcPts val="0"/>
              </a:spcBef>
            </a:pPr>
            <a:r>
              <a:rPr lang="en-US" dirty="0" smtClean="0"/>
              <a:t>Q5</a:t>
            </a:r>
            <a:r>
              <a:rPr lang="en-US" dirty="0"/>
              <a:t>. I am satisfied with the current level of QPOC representation in video </a:t>
            </a:r>
            <a:r>
              <a:rPr lang="en-US" dirty="0" smtClean="0"/>
              <a:t>games.</a:t>
            </a:r>
          </a:p>
          <a:p>
            <a:pPr marL="0">
              <a:spcBef>
                <a:spcPts val="0"/>
              </a:spcBef>
            </a:pPr>
            <a:r>
              <a:rPr lang="en-US" dirty="0" smtClean="0"/>
              <a:t>Q6</a:t>
            </a:r>
            <a:r>
              <a:rPr lang="en-US" dirty="0"/>
              <a:t>. Representation has/does affect how I perceive myself</a:t>
            </a:r>
            <a:r>
              <a:rPr lang="en-US" dirty="0" smtClean="0"/>
              <a:t>.</a:t>
            </a:r>
          </a:p>
          <a:p>
            <a:pPr marL="0">
              <a:spcBef>
                <a:spcPts val="0"/>
              </a:spcBef>
            </a:pPr>
            <a:r>
              <a:rPr lang="en-US" dirty="0"/>
              <a:t>Q7. Representation has/does affect how others perceive me</a:t>
            </a:r>
            <a:r>
              <a:rPr lang="en-US" dirty="0" smtClean="0"/>
              <a:t>.</a:t>
            </a:r>
            <a:endParaRPr 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12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</a:t>
            </a:r>
            <a:r>
              <a:rPr lang="en-US" dirty="0"/>
              <a:t>If you could only choose one of your identities to be represented in video games (or media) which would you choose and why?” (n=28) </a:t>
            </a:r>
            <a:endParaRPr lang="en-US" dirty="0" smtClean="0"/>
          </a:p>
          <a:p>
            <a:pPr lvl="1"/>
            <a:r>
              <a:rPr lang="en-US" dirty="0" smtClean="0"/>
              <a:t>14 </a:t>
            </a:r>
            <a:r>
              <a:rPr lang="en-US" dirty="0"/>
              <a:t>responses </a:t>
            </a:r>
            <a:r>
              <a:rPr lang="en-US" dirty="0" smtClean="0"/>
              <a:t>indicated </a:t>
            </a:r>
            <a:r>
              <a:rPr lang="en-US" dirty="0"/>
              <a:t>their </a:t>
            </a:r>
            <a:r>
              <a:rPr lang="en-US" dirty="0" smtClean="0"/>
              <a:t>gender</a:t>
            </a:r>
          </a:p>
          <a:p>
            <a:pPr lvl="1"/>
            <a:r>
              <a:rPr lang="en-US" dirty="0" smtClean="0"/>
              <a:t>14 responses indicated </a:t>
            </a:r>
            <a:r>
              <a:rPr lang="en-US" dirty="0"/>
              <a:t>their </a:t>
            </a:r>
            <a:r>
              <a:rPr lang="en-US" dirty="0" smtClean="0"/>
              <a:t>race/ethnicity</a:t>
            </a:r>
          </a:p>
          <a:p>
            <a:pPr lvl="1"/>
            <a:r>
              <a:rPr lang="en-US" dirty="0" smtClean="0"/>
              <a:t>5 responses indicated </a:t>
            </a:r>
            <a:r>
              <a:rPr lang="en-US" dirty="0"/>
              <a:t>their sexual </a:t>
            </a:r>
            <a:r>
              <a:rPr lang="en-US" dirty="0" smtClean="0"/>
              <a:t>orientation</a:t>
            </a:r>
          </a:p>
          <a:p>
            <a:pPr lvl="1"/>
            <a:r>
              <a:rPr lang="en-US" dirty="0" smtClean="0"/>
              <a:t>4 responses </a:t>
            </a:r>
            <a:r>
              <a:rPr lang="en-US" dirty="0"/>
              <a:t>indicated that they wanted both their sexual orientation and race/ethnicity </a:t>
            </a:r>
            <a:r>
              <a:rPr lang="en-US" dirty="0" smtClean="0"/>
              <a:t>represented</a:t>
            </a:r>
          </a:p>
          <a:p>
            <a:pPr lvl="1"/>
            <a:r>
              <a:rPr lang="en-US" dirty="0" smtClean="0"/>
              <a:t>3 responses indicated </a:t>
            </a:r>
            <a:r>
              <a:rPr lang="en-US" dirty="0"/>
              <a:t>that they did not want to choose only one aspect of their identity to </a:t>
            </a:r>
            <a:r>
              <a:rPr lang="en-US" dirty="0" smtClean="0"/>
              <a:t>represent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215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“Can you give examples of how representation has validated any aspect of your identity?” (</a:t>
            </a:r>
            <a:r>
              <a:rPr lang="en-US" dirty="0" smtClean="0"/>
              <a:t>n=24)</a:t>
            </a:r>
          </a:p>
          <a:p>
            <a:pPr lvl="1"/>
            <a:r>
              <a:rPr lang="en-US" dirty="0" smtClean="0"/>
              <a:t>12 </a:t>
            </a:r>
            <a:r>
              <a:rPr lang="en-US" dirty="0"/>
              <a:t>responses </a:t>
            </a:r>
            <a:r>
              <a:rPr lang="en-US" dirty="0" smtClean="0"/>
              <a:t>gave </a:t>
            </a:r>
            <a:r>
              <a:rPr lang="en-US" dirty="0"/>
              <a:t>a specific example from media that helped validate their </a:t>
            </a:r>
            <a:r>
              <a:rPr lang="en-US" dirty="0" smtClean="0"/>
              <a:t>identity (games, television, film, comics)</a:t>
            </a:r>
          </a:p>
          <a:p>
            <a:pPr lvl="2"/>
            <a:r>
              <a:rPr lang="en-US" dirty="0" smtClean="0"/>
              <a:t>5 of </a:t>
            </a:r>
            <a:r>
              <a:rPr lang="en-US" dirty="0"/>
              <a:t>those </a:t>
            </a:r>
            <a:r>
              <a:rPr lang="en-US" dirty="0" smtClean="0"/>
              <a:t>examples were actually </a:t>
            </a:r>
            <a:r>
              <a:rPr lang="en-US" dirty="0"/>
              <a:t>multiple examples, split to different aspects of their identity.  </a:t>
            </a:r>
            <a:endParaRPr lang="en-US" dirty="0" smtClean="0"/>
          </a:p>
          <a:p>
            <a:pPr lvl="1"/>
            <a:r>
              <a:rPr lang="en-US" dirty="0" smtClean="0"/>
              <a:t>7 responses indicated </a:t>
            </a:r>
            <a:r>
              <a:rPr lang="en-US" dirty="0"/>
              <a:t>that there were no examples of themselves in </a:t>
            </a:r>
            <a:r>
              <a:rPr lang="en-US" dirty="0" smtClean="0"/>
              <a:t>media</a:t>
            </a:r>
          </a:p>
        </p:txBody>
      </p:sp>
    </p:spTree>
    <p:extLst>
      <p:ext uri="{BB962C8B-B14F-4D97-AF65-F5344CB8AC3E}">
        <p14:creationId xmlns:p14="http://schemas.microsoft.com/office/powerpoint/2010/main" val="1915755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Response to the first question showed that splitting </a:t>
            </a:r>
            <a:r>
              <a:rPr lang="en-US" dirty="0"/>
              <a:t>the identities of QPOC will not accurately, honestly, or holistically represent </a:t>
            </a:r>
            <a:r>
              <a:rPr lang="en-US" dirty="0" smtClean="0"/>
              <a:t>them.</a:t>
            </a:r>
          </a:p>
          <a:p>
            <a:r>
              <a:rPr lang="en-US" dirty="0" smtClean="0"/>
              <a:t>Response to the second question showed how examples empowered QPOC in their own lives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740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Combating stereotypes was a common theme in answers to both questions</a:t>
            </a:r>
          </a:p>
          <a:p>
            <a:r>
              <a:rPr lang="en-US" dirty="0" smtClean="0"/>
              <a:t>Colorism, or the tendency for those with lighter skin tones to be better represented was mentioned </a:t>
            </a:r>
          </a:p>
          <a:p>
            <a:r>
              <a:rPr lang="en-US" dirty="0" smtClean="0"/>
              <a:t>Non-heterosexuality being represented for “fetish” purposes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086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&amp;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QPOC </a:t>
            </a:r>
            <a:r>
              <a:rPr lang="en-US" dirty="0"/>
              <a:t>notice and do care when they are not </a:t>
            </a:r>
            <a:r>
              <a:rPr lang="en-US" dirty="0" smtClean="0"/>
              <a:t>represented</a:t>
            </a:r>
          </a:p>
          <a:p>
            <a:r>
              <a:rPr lang="en-US" dirty="0" smtClean="0"/>
              <a:t>Invisibility </a:t>
            </a:r>
            <a:r>
              <a:rPr lang="en-US" dirty="0"/>
              <a:t>and invalidation contribute to feelings of alienation in </a:t>
            </a:r>
            <a:r>
              <a:rPr lang="en-US" dirty="0" smtClean="0"/>
              <a:t>QPOC</a:t>
            </a:r>
          </a:p>
          <a:p>
            <a:endParaRPr lang="en-US" dirty="0"/>
          </a:p>
          <a:p>
            <a:r>
              <a:rPr lang="en-US" dirty="0" smtClean="0"/>
              <a:t>Focus on one intersection group of QPOC</a:t>
            </a:r>
          </a:p>
          <a:p>
            <a:r>
              <a:rPr lang="en-US" dirty="0" smtClean="0"/>
              <a:t>Follow-up </a:t>
            </a:r>
            <a:r>
              <a:rPr lang="en-US" smtClean="0"/>
              <a:t>one-on-one interviews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884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</TotalTime>
  <Words>755</Words>
  <Application>Microsoft Office PowerPoint</Application>
  <PresentationFormat>On-screen Show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Times New Roman</vt:lpstr>
      <vt:lpstr>Office Theme</vt:lpstr>
      <vt:lpstr>Understanding the Impact of QPOC Representation in Video Games</vt:lpstr>
      <vt:lpstr>Media and Representation</vt:lpstr>
      <vt:lpstr>Exclusion has a price</vt:lpstr>
      <vt:lpstr>Representation in Video Games</vt:lpstr>
      <vt:lpstr>Our Study</vt:lpstr>
      <vt:lpstr>Our Study</vt:lpstr>
      <vt:lpstr>Our Study</vt:lpstr>
      <vt:lpstr>Results</vt:lpstr>
      <vt:lpstr>Likert-type statements</vt:lpstr>
      <vt:lpstr>Likert-type statements</vt:lpstr>
      <vt:lpstr>Qualitative Results</vt:lpstr>
      <vt:lpstr>Qualitative Results</vt:lpstr>
      <vt:lpstr>Discussion</vt:lpstr>
      <vt:lpstr>Discussion</vt:lpstr>
      <vt:lpstr>Conclusion &amp; Future 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Andy</dc:creator>
  <cp:lastModifiedBy>Adrienne Decker</cp:lastModifiedBy>
  <cp:revision>98</cp:revision>
  <dcterms:created xsi:type="dcterms:W3CDTF">2009-06-02T00:38:38Z</dcterms:created>
  <dcterms:modified xsi:type="dcterms:W3CDTF">2016-08-12T17:23:36Z</dcterms:modified>
</cp:coreProperties>
</file>