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FFCC"/>
    <a:srgbClr val="009900"/>
    <a:srgbClr val="00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9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1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1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26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8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6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4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9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5230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42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3790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5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6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79413-F590-48AF-8BF0-F6D7BFBF2C21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0FD3B453-2C52-45CC-B12B-5756D237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1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49318" y="609600"/>
            <a:ext cx="9262194" cy="1320800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chemeClr val="accent1"/>
                </a:solidFill>
              </a:rPr>
              <a:t>Computing Outreach Literature Review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>
                <a:solidFill>
                  <a:schemeClr val="tx1"/>
                </a:solidFill>
              </a:rPr>
              <a:t>Adrienne Decker, Monica M. McGill, Amber Settle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Rochester Institute of Technology, Bradley University, DePaul University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677334" y="3755136"/>
            <a:ext cx="4184035" cy="2554224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ACM SIGCSE Technical Symposium on Computer Science Education (</a:t>
            </a:r>
            <a:r>
              <a:rPr lang="en-US" sz="1600" dirty="0" smtClean="0">
                <a:solidFill>
                  <a:schemeClr val="tx1"/>
                </a:solidFill>
              </a:rPr>
              <a:t>SIGCSE)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IEEE </a:t>
            </a:r>
            <a:r>
              <a:rPr lang="en-US" sz="1600" dirty="0">
                <a:solidFill>
                  <a:schemeClr val="tx1"/>
                </a:solidFill>
              </a:rPr>
              <a:t>Frontiers in Education (</a:t>
            </a:r>
            <a:r>
              <a:rPr lang="en-US" sz="1600" dirty="0" smtClean="0">
                <a:solidFill>
                  <a:schemeClr val="tx1"/>
                </a:solidFill>
              </a:rPr>
              <a:t>FIE)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Innovation </a:t>
            </a:r>
            <a:r>
              <a:rPr lang="en-US" sz="1600" dirty="0">
                <a:solidFill>
                  <a:schemeClr val="tx1"/>
                </a:solidFill>
              </a:rPr>
              <a:t>and Technology in Computer Science Education (</a:t>
            </a:r>
            <a:r>
              <a:rPr lang="en-US" sz="1600" dirty="0" err="1" smtClean="0">
                <a:solidFill>
                  <a:schemeClr val="tx1"/>
                </a:solidFill>
              </a:rPr>
              <a:t>ITiCSE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5089968" y="3764280"/>
            <a:ext cx="4184034" cy="208788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International Computing Education Research Workshop (ICER)</a:t>
            </a:r>
          </a:p>
          <a:p>
            <a:r>
              <a:rPr lang="en-US" sz="1600" dirty="0">
                <a:solidFill>
                  <a:schemeClr val="tx1"/>
                </a:solidFill>
              </a:rPr>
              <a:t>Taylor &amp; Francis’ Computer Science Education</a:t>
            </a:r>
          </a:p>
          <a:p>
            <a:r>
              <a:rPr lang="en-US" sz="1600" dirty="0">
                <a:solidFill>
                  <a:schemeClr val="tx1"/>
                </a:solidFill>
              </a:rPr>
              <a:t>ACM Transactions on Computing Education</a:t>
            </a:r>
            <a:endParaRPr lang="en-US" sz="1600" dirty="0"/>
          </a:p>
          <a:p>
            <a:endParaRPr lang="en-US" dirty="0"/>
          </a:p>
        </p:txBody>
      </p:sp>
      <p:sp>
        <p:nvSpPr>
          <p:cNvPr id="15" name="Title 11"/>
          <p:cNvSpPr txBox="1">
            <a:spLocks/>
          </p:cNvSpPr>
          <p:nvPr/>
        </p:nvSpPr>
        <p:spPr>
          <a:xfrm>
            <a:off x="677334" y="2487168"/>
            <a:ext cx="9262194" cy="9946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accent5"/>
                </a:solidFill>
              </a:rPr>
              <a:t>Is there a long-term impact on participants in computing outreach activities? </a:t>
            </a:r>
          </a:p>
        </p:txBody>
      </p:sp>
      <p:sp>
        <p:nvSpPr>
          <p:cNvPr id="17" name="Horizontal Scroll 16"/>
          <p:cNvSpPr/>
          <p:nvPr/>
        </p:nvSpPr>
        <p:spPr>
          <a:xfrm>
            <a:off x="3415189" y="5613146"/>
            <a:ext cx="2618423" cy="117094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2009-2014 inclusive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82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/>
        </p:nvSpPr>
        <p:spPr>
          <a:xfrm>
            <a:off x="677334" y="221535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/>
          </a:p>
          <a:p>
            <a:endParaRPr lang="en-US" dirty="0" smtClean="0"/>
          </a:p>
          <a:p>
            <a:r>
              <a:rPr lang="en-US" sz="2800" dirty="0" smtClean="0"/>
              <a:t>101 careful read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Examination of Articles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3672 articles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59" y="1960437"/>
            <a:ext cx="1370921" cy="984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83" y="2986375"/>
            <a:ext cx="1370921" cy="98448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672584" y="1661419"/>
            <a:ext cx="4793443" cy="1582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numCol="2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chemeClr val="bg1"/>
                </a:solidFill>
              </a:rPr>
              <a:t>Outreach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chemeClr val="bg1"/>
                </a:solidFill>
              </a:rPr>
              <a:t>K-12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E</a:t>
            </a:r>
            <a:r>
              <a:rPr lang="en-US" sz="1600" dirty="0" smtClean="0">
                <a:solidFill>
                  <a:schemeClr val="bg1"/>
                </a:solidFill>
              </a:rPr>
              <a:t>lementary school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chemeClr val="bg1"/>
                </a:solidFill>
              </a:rPr>
              <a:t>High school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S</a:t>
            </a:r>
            <a:r>
              <a:rPr lang="en-US" sz="1600" dirty="0" smtClean="0">
                <a:solidFill>
                  <a:schemeClr val="bg1"/>
                </a:solidFill>
              </a:rPr>
              <a:t>econdary school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  <a:r>
              <a:rPr lang="en-US" sz="1600" dirty="0" smtClean="0">
                <a:solidFill>
                  <a:schemeClr val="bg1"/>
                </a:solidFill>
              </a:rPr>
              <a:t>fter </a:t>
            </a:r>
            <a:r>
              <a:rPr lang="en-US" sz="1600" dirty="0">
                <a:solidFill>
                  <a:schemeClr val="bg1"/>
                </a:solidFill>
              </a:rPr>
              <a:t>school </a:t>
            </a:r>
            <a:r>
              <a:rPr lang="en-US" sz="1600" dirty="0" smtClean="0">
                <a:solidFill>
                  <a:schemeClr val="bg1"/>
                </a:solidFill>
              </a:rPr>
              <a:t>clubs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S</a:t>
            </a:r>
            <a:r>
              <a:rPr lang="en-US" sz="1600" dirty="0" smtClean="0">
                <a:solidFill>
                  <a:schemeClr val="bg1"/>
                </a:solidFill>
              </a:rPr>
              <a:t>ummer </a:t>
            </a:r>
            <a:r>
              <a:rPr lang="en-US" sz="1600" dirty="0">
                <a:solidFill>
                  <a:schemeClr val="bg1"/>
                </a:solidFill>
              </a:rPr>
              <a:t>camp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72583" y="3377417"/>
            <a:ext cx="3008377" cy="5934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numCol="1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bg1"/>
              </a:buCl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No evaluative component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16-Point Star 11"/>
          <p:cNvSpPr/>
          <p:nvPr/>
        </p:nvSpPr>
        <p:spPr>
          <a:xfrm>
            <a:off x="4351482" y="3798857"/>
            <a:ext cx="3474720" cy="3059143"/>
          </a:xfrm>
          <a:prstGeom prst="star16">
            <a:avLst/>
          </a:prstGeom>
          <a:solidFill>
            <a:srgbClr val="00CC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Only 7 had longitudinal component</a:t>
            </a:r>
            <a:endParaRPr lang="en-US" sz="24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77334" y="3377417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73 in final analysis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705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  <p:bldP spid="9" grpId="3" animBg="1"/>
      <p:bldP spid="12" grpId="1" animBg="1"/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Some Results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0196" y="2808086"/>
            <a:ext cx="4678325" cy="33439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543603">
            <a:off x="5009190" y="382438"/>
            <a:ext cx="2793392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53% of interventions were designed to increase gender diversity</a:t>
            </a:r>
            <a:endParaRPr lang="en-US" sz="2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3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73" y="1395045"/>
            <a:ext cx="4813918" cy="28260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20750720">
            <a:off x="7877305" y="954488"/>
            <a:ext cx="2793392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34% of interventions were designed to increase ethnic diversity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1781" y="4600623"/>
            <a:ext cx="4260582" cy="1938992"/>
          </a:xfrm>
          <a:prstGeom prst="rect">
            <a:avLst/>
          </a:prstGeom>
          <a:gradFill>
            <a:gsLst>
              <a:gs pos="0">
                <a:srgbClr val="CCFFCC"/>
              </a:gs>
              <a:gs pos="88000">
                <a:srgbClr val="009900"/>
              </a:gs>
            </a:gsLst>
          </a:gradFill>
          <a:ln>
            <a:solidFill>
              <a:srgbClr val="0066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Studies showed increase in positive attitude toward computing as a discipline and a course of study, self-efficacy, and increased skills in computing.  Participants enjoyed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activities.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994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Some Problems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50" y="2011733"/>
            <a:ext cx="9933959" cy="3880773"/>
          </a:xfrm>
        </p:spPr>
        <p:txBody>
          <a:bodyPr>
            <a:noAutofit/>
          </a:bodyPr>
          <a:lstStyle/>
          <a:p>
            <a:r>
              <a:rPr lang="en-US" sz="2400" dirty="0" smtClean="0"/>
              <a:t>1%  - Unable to identify if study was quantitative, qualitative, or mixed methods</a:t>
            </a:r>
          </a:p>
          <a:p>
            <a:r>
              <a:rPr lang="en-US" sz="2400" dirty="0" smtClean="0"/>
              <a:t>10% - Unclear if the study was designed to increase gender diversity</a:t>
            </a:r>
          </a:p>
          <a:p>
            <a:r>
              <a:rPr lang="en-US" sz="2400" dirty="0" smtClean="0"/>
              <a:t>6% - Unclear if the study was designed to increase ethnic diversity</a:t>
            </a:r>
          </a:p>
          <a:p>
            <a:r>
              <a:rPr lang="en-US" sz="2400" dirty="0" smtClean="0"/>
              <a:t>22% - No indication of number of participants in interventions</a:t>
            </a:r>
          </a:p>
          <a:p>
            <a:r>
              <a:rPr lang="en-US" sz="2400" dirty="0" smtClean="0"/>
              <a:t>30% - No indication of gender of participants</a:t>
            </a:r>
          </a:p>
          <a:p>
            <a:r>
              <a:rPr lang="en-US" sz="2400" dirty="0" smtClean="0"/>
              <a:t>63% - No indication of ethnicity of participants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48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223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Trebuchet MS</vt:lpstr>
      <vt:lpstr>Wingdings</vt:lpstr>
      <vt:lpstr>Wingdings 3</vt:lpstr>
      <vt:lpstr>Facet</vt:lpstr>
      <vt:lpstr>Computing Outreach Literature Review   Adrienne Decker, Monica M. McGill, Amber Settle Rochester Institute of Technology, Bradley University, DePaul University</vt:lpstr>
      <vt:lpstr>Examination of Articles</vt:lpstr>
      <vt:lpstr>Some Results</vt:lpstr>
      <vt:lpstr>Some Problems</vt:lpstr>
    </vt:vector>
  </TitlesOfParts>
  <Company>Rochester Institute of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Adrienne Decker</dc:creator>
  <cp:lastModifiedBy>Adrienne Decker</cp:lastModifiedBy>
  <cp:revision>28</cp:revision>
  <dcterms:created xsi:type="dcterms:W3CDTF">2015-07-29T21:29:45Z</dcterms:created>
  <dcterms:modified xsi:type="dcterms:W3CDTF">2015-08-03T00:38:24Z</dcterms:modified>
</cp:coreProperties>
</file>