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7" r:id="rId1"/>
  </p:sldMasterIdLst>
  <p:handoutMasterIdLst>
    <p:handoutMasterId r:id="rId13"/>
  </p:handoutMasterIdLst>
  <p:sldIdLst>
    <p:sldId id="256" r:id="rId2"/>
    <p:sldId id="258" r:id="rId3"/>
    <p:sldId id="259" r:id="rId4"/>
    <p:sldId id="261" r:id="rId5"/>
    <p:sldId id="262" r:id="rId6"/>
    <p:sldId id="263" r:id="rId7"/>
    <p:sldId id="264" r:id="rId8"/>
    <p:sldId id="265" r:id="rId9"/>
    <p:sldId id="266" r:id="rId10"/>
    <p:sldId id="267" r:id="rId11"/>
    <p:sldId id="268" r:id="rId12"/>
  </p:sldIdLst>
  <p:sldSz cx="12192000" cy="6858000"/>
  <p:notesSz cx="6858000" cy="9144000"/>
  <p:embeddedFontLst>
    <p:embeddedFont>
      <p:font typeface="Calibri Light" panose="020F0302020204030204" pitchFamily="34" charset="0"/>
      <p:regular r:id="rId14"/>
      <p:italic r:id="rId15"/>
    </p:embeddedFont>
    <p:embeddedFont>
      <p:font typeface="SimSun" panose="02010600030101010101" pitchFamily="2" charset="-122"/>
      <p:regular r:id="rId16"/>
    </p:embeddedFon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5" d="100"/>
          <a:sy n="85" d="100"/>
        </p:scale>
        <p:origin x="34" y="41"/>
      </p:cViewPr>
      <p:guideLst>
        <p:guide orient="horz" pos="2160"/>
        <p:guide pos="3840"/>
      </p:guideLst>
    </p:cSldViewPr>
  </p:slideViewPr>
  <p:notesTextViewPr>
    <p:cViewPr>
      <p:scale>
        <a:sx n="1" d="1"/>
        <a:sy n="1" d="1"/>
      </p:scale>
      <p:origin x="0" y="0"/>
    </p:cViewPr>
  </p:notesTextViewPr>
  <p:notesViewPr>
    <p:cSldViewPr snapToGrid="0">
      <p:cViewPr varScale="1">
        <p:scale>
          <a:sx n="64" d="100"/>
          <a:sy n="64" d="100"/>
        </p:scale>
        <p:origin x="232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spPr>
            <a:solidFill>
              <a:schemeClr val="accent1"/>
            </a:solidFill>
            <a:ln>
              <a:noFill/>
            </a:ln>
            <a:effectLst/>
          </c:spPr>
          <c:cat>
            <c:strRef>
              <c:f>Sheet1!$A$1:$A$7</c:f>
              <c:strCache>
                <c:ptCount val="7"/>
                <c:pt idx="0">
                  <c:v>0-5 years</c:v>
                </c:pt>
                <c:pt idx="1">
                  <c:v>K-12</c:v>
                </c:pt>
                <c:pt idx="2">
                  <c:v>1st year</c:v>
                </c:pt>
                <c:pt idx="3">
                  <c:v>2nd year</c:v>
                </c:pt>
                <c:pt idx="4">
                  <c:v>3rd year</c:v>
                </c:pt>
                <c:pt idx="5">
                  <c:v>4th year</c:v>
                </c:pt>
                <c:pt idx="6">
                  <c:v>Graduate</c:v>
                </c:pt>
              </c:strCache>
            </c:strRef>
          </c:cat>
          <c:val>
            <c:numRef>
              <c:f>Sheet1!$B$1:$B$7</c:f>
              <c:numCache>
                <c:formatCode>General</c:formatCode>
                <c:ptCount val="7"/>
                <c:pt idx="0">
                  <c:v>2</c:v>
                </c:pt>
                <c:pt idx="1">
                  <c:v>4</c:v>
                </c:pt>
                <c:pt idx="2">
                  <c:v>5</c:v>
                </c:pt>
                <c:pt idx="3">
                  <c:v>1</c:v>
                </c:pt>
                <c:pt idx="4">
                  <c:v>1</c:v>
                </c:pt>
                <c:pt idx="5">
                  <c:v>3</c:v>
                </c:pt>
                <c:pt idx="6">
                  <c:v>2</c:v>
                </c:pt>
              </c:numCache>
            </c:numRef>
          </c:val>
        </c:ser>
        <c:dLbls>
          <c:showLegendKey val="0"/>
          <c:showVal val="0"/>
          <c:showCatName val="0"/>
          <c:showSerName val="0"/>
          <c:showPercent val="0"/>
          <c:showBubbleSize val="0"/>
        </c:dLbls>
        <c:axId val="257999128"/>
        <c:axId val="422114928"/>
      </c:areaChart>
      <c:catAx>
        <c:axId val="2579991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2114928"/>
        <c:crosses val="autoZero"/>
        <c:auto val="1"/>
        <c:lblAlgn val="ctr"/>
        <c:lblOffset val="100"/>
        <c:noMultiLvlLbl val="0"/>
      </c:catAx>
      <c:valAx>
        <c:axId val="422114928"/>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Research/Experiments/Papers/Tools</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257999128"/>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833104-6C6F-491A-A78F-0ECC0975568F}" type="datetimeFigureOut">
              <a:rPr lang="en-US" smtClean="0"/>
              <a:t>10/13/2016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AB1CA3-760B-4B5E-9076-53925D730B42}" type="slidenum">
              <a:rPr lang="en-US" smtClean="0"/>
              <a:t>‹#›</a:t>
            </a:fld>
            <a:endParaRPr lang="en-US"/>
          </a:p>
        </p:txBody>
      </p:sp>
    </p:spTree>
    <p:extLst>
      <p:ext uri="{BB962C8B-B14F-4D97-AF65-F5344CB8AC3E}">
        <p14:creationId xmlns:p14="http://schemas.microsoft.com/office/powerpoint/2010/main" val="39455374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6398324"/>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393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394977"/>
            <a:ext cx="10058400" cy="1450757"/>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1185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384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EB712588-04B1-427B-82EE-E8DB90309F08}" type="datetimeFigureOut">
              <a:rPr lang="en-US" smtClean="0"/>
              <a:t>10/13/2016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55624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4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1791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06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42A54C80-263E-416B-A8E0-580EDEADCBDC}" type="datetimeFigureOut">
              <a:rPr lang="en-US" smtClean="0"/>
              <a:t>10/13/2016</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1594275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B61BEF0D-F0BB-DE4B-95CE-6DB70DBA9567}" type="datetimeFigureOut">
              <a:rPr lang="en-US" smtClean="0"/>
              <a:pPr/>
              <a:t>10/13/2016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596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15F65489-E6F5-419F-A676-70D3CBFD9608}" type="datetimeFigureOut">
              <a:rPr lang="en-US" smtClean="0"/>
              <a:t>10/13/2016</a:t>
            </a:fld>
            <a:endParaRPr lang="en-US"/>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36749DF-E0B4-4DB2-BD09-131AC3AD4724}" type="slidenum">
              <a:rPr lang="en-US" smtClean="0"/>
              <a:t>‹#›</a:t>
            </a:fld>
            <a:endParaRPr lang="en-US"/>
          </a:p>
        </p:txBody>
      </p:sp>
    </p:spTree>
    <p:extLst>
      <p:ext uri="{BB962C8B-B14F-4D97-AF65-F5344CB8AC3E}">
        <p14:creationId xmlns:p14="http://schemas.microsoft.com/office/powerpoint/2010/main" val="141632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15F65489-E6F5-419F-A676-70D3CBFD9608}" type="datetimeFigureOut">
              <a:rPr lang="en-US" smtClean="0"/>
              <a:t>10/13/2016</a:t>
            </a:fld>
            <a:endParaRPr lang="en-US"/>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36749DF-E0B4-4DB2-BD09-131AC3AD4724}" type="slidenum">
              <a:rPr lang="en-US" smtClean="0"/>
              <a:t>‹#›</a:t>
            </a:fld>
            <a:endParaRPr lang="en-US"/>
          </a:p>
        </p:txBody>
      </p:sp>
    </p:spTree>
    <p:extLst>
      <p:ext uri="{BB962C8B-B14F-4D97-AF65-F5344CB8AC3E}">
        <p14:creationId xmlns:p14="http://schemas.microsoft.com/office/powerpoint/2010/main" val="257978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5869094"/>
            <a:ext cx="12192001" cy="988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5849014"/>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9575084" y="6500126"/>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19075" y="6091449"/>
            <a:ext cx="1371600" cy="619350"/>
          </a:xfrm>
          <a:prstGeom prst="rect">
            <a:avLst/>
          </a:prstGeom>
        </p:spPr>
      </p:pic>
      <p:sp>
        <p:nvSpPr>
          <p:cNvPr id="12" name="Rectangle 11"/>
          <p:cNvSpPr/>
          <p:nvPr userDrawn="1"/>
        </p:nvSpPr>
        <p:spPr>
          <a:xfrm>
            <a:off x="1724025" y="6253599"/>
            <a:ext cx="497205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r>
              <a:rPr lang="en-US" sz="1200" dirty="0" smtClean="0">
                <a:solidFill>
                  <a:schemeClr val="tx1"/>
                </a:solidFill>
                <a:latin typeface="Calibri" panose="020F0502020204030204" pitchFamily="34" charset="0"/>
              </a:rPr>
              <a:t>RIT Center for Media, Arts, Games,</a:t>
            </a:r>
            <a:r>
              <a:rPr lang="en-US" sz="1200" baseline="0" dirty="0" smtClean="0">
                <a:solidFill>
                  <a:schemeClr val="tx1"/>
                </a:solidFill>
                <a:latin typeface="Calibri" panose="020F0502020204030204" pitchFamily="34" charset="0"/>
              </a:rPr>
              <a:t> Interaction &amp; Creativity</a:t>
            </a:r>
          </a:p>
          <a:p>
            <a:pPr algn="l"/>
            <a:r>
              <a:rPr lang="en-US" sz="1200" baseline="0" dirty="0" smtClean="0">
                <a:solidFill>
                  <a:schemeClr val="tx1"/>
                </a:solidFill>
                <a:latin typeface="Calibri" panose="020F0502020204030204" pitchFamily="34" charset="0"/>
              </a:rPr>
              <a:t>MAGIC.RIT.EDU | WWW.RIT.EDU</a:t>
            </a:r>
            <a:endParaRPr lang="en-US" sz="1200" dirty="0">
              <a:solidFill>
                <a:schemeClr val="tx1"/>
              </a:solidFill>
              <a:latin typeface="Calibri" panose="020F0502020204030204" pitchFamily="34" charset="0"/>
            </a:endParaRPr>
          </a:p>
        </p:txBody>
      </p:sp>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930172" y="6172524"/>
            <a:ext cx="1629789" cy="619350"/>
          </a:xfrm>
          <a:prstGeom prst="rect">
            <a:avLst/>
          </a:prstGeom>
        </p:spPr>
      </p:pic>
      <p:sp>
        <p:nvSpPr>
          <p:cNvPr id="14" name="Rectangle 13"/>
          <p:cNvSpPr/>
          <p:nvPr userDrawn="1"/>
        </p:nvSpPr>
        <p:spPr>
          <a:xfrm>
            <a:off x="8357174" y="6213250"/>
            <a:ext cx="2500313"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r"/>
            <a:r>
              <a:rPr lang="en-US" sz="1200" dirty="0" smtClean="0">
                <a:solidFill>
                  <a:schemeClr val="tx1"/>
                </a:solidFill>
                <a:latin typeface="Calibri" panose="020F0502020204030204" pitchFamily="34" charset="0"/>
              </a:rPr>
              <a:t>School of Interactive Games and Media</a:t>
            </a:r>
            <a:endParaRPr lang="en-US" sz="1200" baseline="0" dirty="0" smtClean="0">
              <a:solidFill>
                <a:schemeClr val="tx1"/>
              </a:solidFill>
              <a:latin typeface="Calibri" panose="020F0502020204030204" pitchFamily="34" charset="0"/>
            </a:endParaRPr>
          </a:p>
          <a:p>
            <a:pPr algn="r"/>
            <a:r>
              <a:rPr lang="en-US" sz="1200" baseline="0" dirty="0" smtClean="0">
                <a:solidFill>
                  <a:schemeClr val="tx1"/>
                </a:solidFill>
                <a:latin typeface="Calibri" panose="020F0502020204030204" pitchFamily="34" charset="0"/>
              </a:rPr>
              <a:t>IGM.RIT.EDU</a:t>
            </a:r>
            <a:endParaRPr lang="en-US" sz="1200" dirty="0">
              <a:solidFill>
                <a:schemeClr val="tx1"/>
              </a:solidFill>
              <a:latin typeface="Calibri" panose="020F0502020204030204" pitchFamily="34" charset="0"/>
            </a:endParaRPr>
          </a:p>
        </p:txBody>
      </p:sp>
      <p:pic>
        <p:nvPicPr>
          <p:cNvPr id="15" name="Picture 2" descr="B. Thomas Golisano College of Computing and Information Sciences"/>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916731" y="6000352"/>
            <a:ext cx="940524" cy="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81815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chemeClr val="accent2"/>
                </a:solidFill>
              </a:rPr>
              <a:t>Uncovering Difficulties in Learning for the Intermediate Programmer</a:t>
            </a:r>
          </a:p>
        </p:txBody>
      </p:sp>
      <p:sp>
        <p:nvSpPr>
          <p:cNvPr id="3" name="Subtitle 2"/>
          <p:cNvSpPr>
            <a:spLocks noGrp="1"/>
          </p:cNvSpPr>
          <p:nvPr>
            <p:ph type="subTitle" idx="1"/>
          </p:nvPr>
        </p:nvSpPr>
        <p:spPr>
          <a:xfrm>
            <a:off x="1100051" y="4455620"/>
            <a:ext cx="10058400" cy="1335580"/>
          </a:xfrm>
        </p:spPr>
        <p:txBody>
          <a:bodyPr>
            <a:normAutofit fontScale="55000" lnSpcReduction="20000"/>
          </a:bodyPr>
          <a:lstStyle/>
          <a:p>
            <a:r>
              <a:rPr lang="en-US" b="1" dirty="0" smtClean="0"/>
              <a:t>Adrienne Decker</a:t>
            </a:r>
            <a:r>
              <a:rPr lang="en-US" dirty="0" smtClean="0"/>
              <a:t>, David Simkins</a:t>
            </a:r>
          </a:p>
          <a:p>
            <a:r>
              <a:rPr lang="en-US" dirty="0"/>
              <a:t>School of Interactive Games and Media and RIT Center for Media, Arts, Games, Interaction and Creativity (MAGIC)</a:t>
            </a:r>
          </a:p>
          <a:p>
            <a:r>
              <a:rPr lang="en-US" dirty="0"/>
              <a:t>Rochester Institute of </a:t>
            </a:r>
            <a:r>
              <a:rPr lang="en-US" dirty="0" smtClean="0"/>
              <a:t>Technology</a:t>
            </a:r>
            <a:endParaRPr lang="en-US" dirty="0"/>
          </a:p>
          <a:p>
            <a:r>
              <a:rPr lang="en-US" b="1" dirty="0" smtClean="0"/>
              <a:t>adrienne.decker@rit.edu</a:t>
            </a:r>
            <a:r>
              <a:rPr lang="en-US" dirty="0" smtClean="0"/>
              <a:t>, </a:t>
            </a:r>
            <a:r>
              <a:rPr lang="en-US" dirty="0"/>
              <a:t>dwsigm@rit.edu</a:t>
            </a:r>
          </a:p>
        </p:txBody>
      </p:sp>
    </p:spTree>
    <p:extLst>
      <p:ext uri="{BB962C8B-B14F-4D97-AF65-F5344CB8AC3E}">
        <p14:creationId xmlns:p14="http://schemas.microsoft.com/office/powerpoint/2010/main" val="3208620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Computing </a:t>
            </a:r>
            <a:r>
              <a:rPr lang="en-US" sz="5400" dirty="0" smtClean="0"/>
              <a:t>Education Research</a:t>
            </a:r>
            <a:endParaRPr lang="en-US" sz="5400" dirty="0"/>
          </a:p>
        </p:txBody>
      </p:sp>
      <p:graphicFrame>
        <p:nvGraphicFramePr>
          <p:cNvPr id="4" name="Chart 3"/>
          <p:cNvGraphicFramePr>
            <a:graphicFrameLocks/>
          </p:cNvGraphicFramePr>
          <p:nvPr>
            <p:extLst>
              <p:ext uri="{D42A27DB-BD31-4B8C-83A1-F6EECF244321}">
                <p14:modId xmlns:p14="http://schemas.microsoft.com/office/powerpoint/2010/main" val="2327027924"/>
              </p:ext>
            </p:extLst>
          </p:nvPr>
        </p:nvGraphicFramePr>
        <p:xfrm>
          <a:off x="2129118" y="1797422"/>
          <a:ext cx="7247965" cy="337969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571565" y="5423647"/>
            <a:ext cx="1622612" cy="369332"/>
          </a:xfrm>
          <a:prstGeom prst="rect">
            <a:avLst/>
          </a:prstGeom>
          <a:noFill/>
        </p:spPr>
        <p:txBody>
          <a:bodyPr wrap="square" rtlCol="0">
            <a:spAutoFit/>
          </a:bodyPr>
          <a:lstStyle/>
          <a:p>
            <a:r>
              <a:rPr lang="en-US" dirty="0" smtClean="0"/>
              <a:t>Undergraduate</a:t>
            </a:r>
            <a:endParaRPr lang="en-US" dirty="0"/>
          </a:p>
        </p:txBody>
      </p:sp>
      <p:sp>
        <p:nvSpPr>
          <p:cNvPr id="6" name="Right Brace 5"/>
          <p:cNvSpPr/>
          <p:nvPr/>
        </p:nvSpPr>
        <p:spPr>
          <a:xfrm rot="5400000">
            <a:off x="5892051" y="3162301"/>
            <a:ext cx="672353" cy="3984810"/>
          </a:xfrm>
          <a:prstGeom prst="rightBrace">
            <a:avLst>
              <a:gd name="adj1" fmla="val 8333"/>
              <a:gd name="adj2" fmla="val 4763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4056529" y="2711824"/>
            <a:ext cx="1223682" cy="307777"/>
          </a:xfrm>
          <a:prstGeom prst="rect">
            <a:avLst/>
          </a:prstGeom>
          <a:noFill/>
        </p:spPr>
        <p:txBody>
          <a:bodyPr wrap="square" rtlCol="0">
            <a:spAutoFit/>
          </a:bodyPr>
          <a:lstStyle/>
          <a:p>
            <a:r>
              <a:rPr lang="en-US" sz="1400" dirty="0" smtClean="0"/>
              <a:t>CS1 &amp; CS2</a:t>
            </a:r>
            <a:endParaRPr lang="en-US" sz="1400" dirty="0"/>
          </a:p>
        </p:txBody>
      </p:sp>
      <p:sp>
        <p:nvSpPr>
          <p:cNvPr id="8" name="TextBox 7"/>
          <p:cNvSpPr txBox="1"/>
          <p:nvPr/>
        </p:nvSpPr>
        <p:spPr>
          <a:xfrm>
            <a:off x="3532992" y="3056383"/>
            <a:ext cx="976254" cy="430887"/>
          </a:xfrm>
          <a:prstGeom prst="rect">
            <a:avLst/>
          </a:prstGeom>
          <a:noFill/>
        </p:spPr>
        <p:txBody>
          <a:bodyPr wrap="square" rtlCol="0">
            <a:spAutoFit/>
          </a:bodyPr>
          <a:lstStyle/>
          <a:p>
            <a:r>
              <a:rPr lang="en-US" sz="1100" dirty="0" smtClean="0"/>
              <a:t>Advanced Placement</a:t>
            </a:r>
            <a:endParaRPr lang="en-US" sz="1100" dirty="0"/>
          </a:p>
        </p:txBody>
      </p:sp>
      <p:sp>
        <p:nvSpPr>
          <p:cNvPr id="9" name="TextBox 8"/>
          <p:cNvSpPr txBox="1"/>
          <p:nvPr/>
        </p:nvSpPr>
        <p:spPr>
          <a:xfrm>
            <a:off x="7633447" y="3503567"/>
            <a:ext cx="1299882" cy="830997"/>
          </a:xfrm>
          <a:prstGeom prst="rect">
            <a:avLst/>
          </a:prstGeom>
          <a:noFill/>
        </p:spPr>
        <p:txBody>
          <a:bodyPr wrap="square" rtlCol="0">
            <a:spAutoFit/>
          </a:bodyPr>
          <a:lstStyle/>
          <a:p>
            <a:r>
              <a:rPr lang="en-US" sz="1200" dirty="0"/>
              <a:t>Capstones, Software Engineering Projects</a:t>
            </a:r>
          </a:p>
        </p:txBody>
      </p:sp>
      <p:sp>
        <p:nvSpPr>
          <p:cNvPr id="10" name="Oval 9"/>
          <p:cNvSpPr/>
          <p:nvPr/>
        </p:nvSpPr>
        <p:spPr>
          <a:xfrm>
            <a:off x="5481918" y="3823447"/>
            <a:ext cx="1712259" cy="1667436"/>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0692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Day Survey</a:t>
            </a:r>
            <a:endParaRPr lang="en-US" dirty="0"/>
          </a:p>
        </p:txBody>
      </p:sp>
      <p:sp>
        <p:nvSpPr>
          <p:cNvPr id="3" name="Content Placeholder 2"/>
          <p:cNvSpPr>
            <a:spLocks noGrp="1"/>
          </p:cNvSpPr>
          <p:nvPr>
            <p:ph idx="1"/>
          </p:nvPr>
        </p:nvSpPr>
        <p:spPr/>
        <p:txBody>
          <a:bodyPr>
            <a:normAutofit/>
          </a:bodyPr>
          <a:lstStyle/>
          <a:p>
            <a:r>
              <a:rPr lang="en-US" dirty="0" smtClean="0"/>
              <a:t>Summer course named </a:t>
            </a:r>
            <a:r>
              <a:rPr lang="en-US" i="1" dirty="0" smtClean="0"/>
              <a:t>Data Structures</a:t>
            </a:r>
          </a:p>
          <a:p>
            <a:r>
              <a:rPr lang="en-US" dirty="0" smtClean="0"/>
              <a:t>Typically taken after courses that roughly cover CS1 and some of CS2, discrete math course, taken after or concurrently with a digital logic/circuits course</a:t>
            </a:r>
            <a:endParaRPr lang="en-US" dirty="0"/>
          </a:p>
          <a:p>
            <a:r>
              <a:rPr lang="en-US" dirty="0" smtClean="0"/>
              <a:t>Ten 5-point </a:t>
            </a:r>
            <a:r>
              <a:rPr lang="en-US" dirty="0"/>
              <a:t>Likert-type </a:t>
            </a:r>
            <a:r>
              <a:rPr lang="en-US" dirty="0" smtClean="0"/>
              <a:t>questions</a:t>
            </a:r>
          </a:p>
          <a:p>
            <a:pPr lvl="1"/>
            <a:r>
              <a:rPr lang="en-US" i="1" dirty="0"/>
              <a:t>Thinking back to your previous computer science courses, for each of the topics listed, indicate how easy/difficult you felt it was to learn.</a:t>
            </a:r>
            <a:endParaRPr lang="en-US" dirty="0" smtClean="0"/>
          </a:p>
          <a:p>
            <a:r>
              <a:rPr lang="en-US" dirty="0" smtClean="0"/>
              <a:t>Three </a:t>
            </a:r>
            <a:r>
              <a:rPr lang="en-US" dirty="0"/>
              <a:t>free response/short answer </a:t>
            </a:r>
            <a:r>
              <a:rPr lang="en-US" dirty="0" smtClean="0"/>
              <a:t>questions</a:t>
            </a:r>
          </a:p>
          <a:p>
            <a:pPr lvl="1"/>
            <a:r>
              <a:rPr lang="en-US" i="1" dirty="0"/>
              <a:t>Give an example of something you studied in your previous computer science courses (does not have to be from the list above) that you feel you still don't understand very well.</a:t>
            </a:r>
          </a:p>
          <a:p>
            <a:endParaRPr lang="en-US" dirty="0" smtClean="0"/>
          </a:p>
        </p:txBody>
      </p:sp>
    </p:spTree>
    <p:extLst>
      <p:ext uri="{BB962C8B-B14F-4D97-AF65-F5344CB8AC3E}">
        <p14:creationId xmlns:p14="http://schemas.microsoft.com/office/powerpoint/2010/main" val="2931391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 by Data Structures</a:t>
            </a:r>
            <a:endParaRPr lang="en-US" dirty="0"/>
          </a:p>
        </p:txBody>
      </p:sp>
      <p:sp>
        <p:nvSpPr>
          <p:cNvPr id="3" name="Content Placeholder 2"/>
          <p:cNvSpPr>
            <a:spLocks noGrp="1"/>
          </p:cNvSpPr>
          <p:nvPr>
            <p:ph idx="1"/>
          </p:nvPr>
        </p:nvSpPr>
        <p:spPr>
          <a:xfrm>
            <a:off x="1097280" y="1845734"/>
            <a:ext cx="4498302" cy="4023360"/>
          </a:xfrm>
        </p:spPr>
        <p:txBody>
          <a:bodyPr>
            <a:normAutofit/>
          </a:bodyPr>
          <a:lstStyle/>
          <a:p>
            <a:pPr lvl="1"/>
            <a:r>
              <a:rPr lang="en-US" sz="2400" dirty="0" smtClean="0"/>
              <a:t>linked </a:t>
            </a:r>
            <a:r>
              <a:rPr lang="en-US" sz="2400" dirty="0"/>
              <a:t>lists, stacks, and queues</a:t>
            </a:r>
          </a:p>
          <a:p>
            <a:pPr lvl="1"/>
            <a:r>
              <a:rPr lang="en-US" sz="2400" dirty="0"/>
              <a:t>Algorithm analysis (Big O, etc.)</a:t>
            </a:r>
          </a:p>
          <a:p>
            <a:pPr lvl="1"/>
            <a:r>
              <a:rPr lang="en-US" sz="2400" dirty="0"/>
              <a:t>time and space complexity</a:t>
            </a:r>
          </a:p>
          <a:p>
            <a:pPr lvl="1"/>
            <a:r>
              <a:rPr lang="en-US" sz="2400" dirty="0"/>
              <a:t>induction and recursion</a:t>
            </a:r>
          </a:p>
          <a:p>
            <a:pPr lvl="1"/>
            <a:r>
              <a:rPr lang="en-US" sz="2400" dirty="0"/>
              <a:t>loop invariants and program correctness</a:t>
            </a:r>
          </a:p>
          <a:p>
            <a:pPr lvl="1"/>
            <a:r>
              <a:rPr lang="en-US" sz="2400" dirty="0"/>
              <a:t>s</a:t>
            </a:r>
            <a:r>
              <a:rPr lang="en-US" sz="2400" dirty="0" smtClean="0"/>
              <a:t>orting</a:t>
            </a:r>
            <a:endParaRPr lang="en-US" sz="2400" dirty="0"/>
          </a:p>
        </p:txBody>
      </p:sp>
      <p:sp>
        <p:nvSpPr>
          <p:cNvPr id="4" name="Content Placeholder 2"/>
          <p:cNvSpPr txBox="1">
            <a:spLocks/>
          </p:cNvSpPr>
          <p:nvPr/>
        </p:nvSpPr>
        <p:spPr>
          <a:xfrm>
            <a:off x="6155139" y="1845734"/>
            <a:ext cx="5336275"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r>
              <a:rPr lang="en-US" sz="2400" dirty="0" smtClean="0"/>
              <a:t>binary search trees</a:t>
            </a:r>
          </a:p>
          <a:p>
            <a:pPr lvl="1"/>
            <a:r>
              <a:rPr lang="en-US" sz="2400" dirty="0" smtClean="0"/>
              <a:t>tree rotation and B-trees</a:t>
            </a:r>
          </a:p>
          <a:p>
            <a:pPr lvl="1"/>
            <a:r>
              <a:rPr lang="en-US" sz="2400" dirty="0" smtClean="0"/>
              <a:t>priority queues and heaps</a:t>
            </a:r>
          </a:p>
          <a:p>
            <a:pPr lvl="1"/>
            <a:r>
              <a:rPr lang="en-US" sz="2400" dirty="0"/>
              <a:t>h</a:t>
            </a:r>
            <a:r>
              <a:rPr lang="en-US" sz="2400" dirty="0" smtClean="0"/>
              <a:t>ashing</a:t>
            </a:r>
          </a:p>
          <a:p>
            <a:pPr lvl="1"/>
            <a:r>
              <a:rPr lang="en-US" sz="2400" dirty="0"/>
              <a:t>g</a:t>
            </a:r>
            <a:r>
              <a:rPr lang="en-US" sz="2400" dirty="0" smtClean="0"/>
              <a:t>raphs</a:t>
            </a:r>
          </a:p>
          <a:p>
            <a:pPr lvl="1"/>
            <a:r>
              <a:rPr lang="en-US" sz="2400" dirty="0" smtClean="0"/>
              <a:t>counting</a:t>
            </a:r>
            <a:endParaRPr lang="en-US" sz="2400" dirty="0"/>
          </a:p>
        </p:txBody>
      </p:sp>
    </p:spTree>
    <p:extLst>
      <p:ext uri="{BB962C8B-B14F-4D97-AF65-F5344CB8AC3E}">
        <p14:creationId xmlns:p14="http://schemas.microsoft.com/office/powerpoint/2010/main" val="117968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Results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05664427"/>
              </p:ext>
            </p:extLst>
          </p:nvPr>
        </p:nvGraphicFramePr>
        <p:xfrm>
          <a:off x="1096963" y="1846263"/>
          <a:ext cx="10058400" cy="3571240"/>
        </p:xfrm>
        <a:graphic>
          <a:graphicData uri="http://schemas.openxmlformats.org/drawingml/2006/table">
            <a:tbl>
              <a:tblPr firstRow="1" bandRow="1">
                <a:tableStyleId>{5C22544A-7EE6-4342-B048-85BDC9FD1C3A}</a:tableStyleId>
              </a:tblPr>
              <a:tblGrid>
                <a:gridCol w="5029200"/>
                <a:gridCol w="5029200"/>
              </a:tblGrid>
              <a:tr h="370840">
                <a:tc>
                  <a:txBody>
                    <a:bodyPr/>
                    <a:lstStyle/>
                    <a:p>
                      <a:pPr marL="0" marR="0" algn="ctr">
                        <a:spcBef>
                          <a:spcPts val="0"/>
                        </a:spcBef>
                        <a:spcAft>
                          <a:spcPts val="0"/>
                        </a:spcAft>
                      </a:pPr>
                      <a:r>
                        <a:rPr lang="en-US" sz="1800" b="1" dirty="0">
                          <a:effectLst/>
                          <a:latin typeface="Times New Roman" panose="02020603050405020304" pitchFamily="18" charset="0"/>
                          <a:ea typeface="SimSun" panose="02010600030101010101" pitchFamily="2" charset="-122"/>
                        </a:rPr>
                        <a:t>Topic</a:t>
                      </a:r>
                      <a:endParaRPr lang="en-US" sz="1800" dirty="0">
                        <a:effectLst/>
                        <a:latin typeface="Times New Roman" panose="02020603050405020304" pitchFamily="18" charset="0"/>
                        <a:ea typeface="SimSun" panose="02010600030101010101" pitchFamily="2" charset="-122"/>
                      </a:endParaRPr>
                    </a:p>
                  </a:txBody>
                  <a:tcPr marL="68580" marR="68580" marT="0" marB="0" anchor="ctr"/>
                </a:tc>
                <a:tc>
                  <a:txBody>
                    <a:bodyPr/>
                    <a:lstStyle/>
                    <a:p>
                      <a:pPr marL="0" marR="0" algn="ctr">
                        <a:spcBef>
                          <a:spcPts val="0"/>
                        </a:spcBef>
                        <a:spcAft>
                          <a:spcPts val="0"/>
                        </a:spcAft>
                      </a:pPr>
                      <a:r>
                        <a:rPr lang="en-US" sz="1800" b="1" dirty="0">
                          <a:effectLst/>
                          <a:latin typeface="Times New Roman" panose="02020603050405020304" pitchFamily="18" charset="0"/>
                          <a:ea typeface="SimSun" panose="02010600030101010101" pitchFamily="2" charset="-122"/>
                        </a:rPr>
                        <a:t>Perceived by students to be more difficult than</a:t>
                      </a:r>
                      <a:endParaRPr lang="en-US" sz="1800" dirty="0">
                        <a:effectLst/>
                        <a:latin typeface="Times New Roman" panose="02020603050405020304" pitchFamily="18" charset="0"/>
                        <a:ea typeface="SimSun" panose="02010600030101010101" pitchFamily="2" charset="-122"/>
                      </a:endParaRPr>
                    </a:p>
                  </a:txBody>
                  <a:tcPr marL="68580" marR="68580" marT="0" marB="0" anchor="ctr"/>
                </a:tc>
              </a:tr>
              <a:tr h="370840">
                <a:tc>
                  <a:txBody>
                    <a:bodyPr/>
                    <a:lstStyle/>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programs in Java</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classes</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a program that has lists of data</a:t>
                      </a:r>
                      <a:endParaRPr lang="en-US" sz="2400" dirty="0"/>
                    </a:p>
                  </a:txBody>
                  <a:tcPr/>
                </a:tc>
                <a:tc>
                  <a:txBody>
                    <a:bodyPr/>
                    <a:lstStyle/>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Using variables</a:t>
                      </a:r>
                      <a:endParaRPr lang="en-US" sz="2400" dirty="0"/>
                    </a:p>
                  </a:txBody>
                  <a:tcPr/>
                </a:tc>
              </a:tr>
              <a:tr h="370840">
                <a:tc>
                  <a:txBody>
                    <a:bodyPr/>
                    <a:lstStyle/>
                    <a:p>
                      <a:r>
                        <a:rPr lang="en-US" sz="2400" kern="1200" dirty="0" smtClean="0">
                          <a:solidFill>
                            <a:schemeClr val="dk1"/>
                          </a:solidFill>
                          <a:effectLst/>
                          <a:latin typeface="+mn-lt"/>
                          <a:ea typeface="+mn-ea"/>
                          <a:cs typeface="+mn-cs"/>
                        </a:rPr>
                        <a:t>Writing programs in Racket</a:t>
                      </a:r>
                      <a:endParaRPr lang="en-US" sz="2400" dirty="0"/>
                    </a:p>
                  </a:txBody>
                  <a:tcPr/>
                </a:tc>
                <a:tc>
                  <a:txBody>
                    <a:bodyPr/>
                    <a:lstStyle/>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programs in Java</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Functions</a:t>
                      </a:r>
                      <a:endParaRPr lang="en-US" sz="2400" dirty="0"/>
                    </a:p>
                  </a:txBody>
                  <a:tcPr/>
                </a:tc>
              </a:tr>
              <a:tr h="370840">
                <a:tc>
                  <a:txBody>
                    <a:bodyPr/>
                    <a:lstStyle/>
                    <a:p>
                      <a:r>
                        <a:rPr lang="en-US" sz="2400" kern="1200" dirty="0" smtClean="0">
                          <a:solidFill>
                            <a:schemeClr val="dk1"/>
                          </a:solidFill>
                          <a:effectLst/>
                          <a:latin typeface="+mn-lt"/>
                          <a:ea typeface="+mn-ea"/>
                          <a:cs typeface="+mn-cs"/>
                        </a:rPr>
                        <a:t>Polymorphism</a:t>
                      </a:r>
                      <a:endParaRPr lang="en-US" sz="2400" dirty="0"/>
                    </a:p>
                  </a:txBody>
                  <a:tcPr/>
                </a:tc>
                <a:tc>
                  <a:txBody>
                    <a:bodyPr/>
                    <a:lstStyle/>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Using variables</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functions</a:t>
                      </a:r>
                      <a:endParaRPr lang="en-US" sz="2400" dirty="0"/>
                    </a:p>
                  </a:txBody>
                  <a:tcPr/>
                </a:tc>
              </a:tr>
            </a:tbl>
          </a:graphicData>
        </a:graphic>
      </p:graphicFrame>
    </p:spTree>
    <p:extLst>
      <p:ext uri="{BB962C8B-B14F-4D97-AF65-F5344CB8AC3E}">
        <p14:creationId xmlns:p14="http://schemas.microsoft.com/office/powerpoint/2010/main" val="380122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Results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20118553"/>
              </p:ext>
            </p:extLst>
          </p:nvPr>
        </p:nvGraphicFramePr>
        <p:xfrm>
          <a:off x="878599" y="394977"/>
          <a:ext cx="10058400" cy="6131560"/>
        </p:xfrm>
        <a:graphic>
          <a:graphicData uri="http://schemas.openxmlformats.org/drawingml/2006/table">
            <a:tbl>
              <a:tblPr firstRow="1" bandRow="1">
                <a:tableStyleId>{5C22544A-7EE6-4342-B048-85BDC9FD1C3A}</a:tableStyleId>
              </a:tblPr>
              <a:tblGrid>
                <a:gridCol w="5029200"/>
                <a:gridCol w="5029200"/>
              </a:tblGrid>
              <a:tr h="370840">
                <a:tc>
                  <a:txBody>
                    <a:bodyPr/>
                    <a:lstStyle/>
                    <a:p>
                      <a:pPr marL="0" marR="0" algn="ctr">
                        <a:spcBef>
                          <a:spcPts val="0"/>
                        </a:spcBef>
                        <a:spcAft>
                          <a:spcPts val="0"/>
                        </a:spcAft>
                      </a:pPr>
                      <a:r>
                        <a:rPr lang="en-US" sz="1800" b="1" dirty="0">
                          <a:effectLst/>
                          <a:latin typeface="Times New Roman" panose="02020603050405020304" pitchFamily="18" charset="0"/>
                          <a:ea typeface="SimSun" panose="02010600030101010101" pitchFamily="2" charset="-122"/>
                        </a:rPr>
                        <a:t>Topic</a:t>
                      </a:r>
                      <a:endParaRPr lang="en-US" sz="1800" dirty="0">
                        <a:effectLst/>
                        <a:latin typeface="Times New Roman" panose="02020603050405020304" pitchFamily="18" charset="0"/>
                        <a:ea typeface="SimSun" panose="02010600030101010101" pitchFamily="2" charset="-122"/>
                      </a:endParaRPr>
                    </a:p>
                  </a:txBody>
                  <a:tcPr marL="68580" marR="68580" marT="0" marB="0" anchor="ctr"/>
                </a:tc>
                <a:tc>
                  <a:txBody>
                    <a:bodyPr/>
                    <a:lstStyle/>
                    <a:p>
                      <a:pPr marL="0" marR="0" algn="ctr">
                        <a:spcBef>
                          <a:spcPts val="0"/>
                        </a:spcBef>
                        <a:spcAft>
                          <a:spcPts val="0"/>
                        </a:spcAft>
                      </a:pPr>
                      <a:r>
                        <a:rPr lang="en-US" sz="1800" b="1" dirty="0">
                          <a:effectLst/>
                          <a:latin typeface="Times New Roman" panose="02020603050405020304" pitchFamily="18" charset="0"/>
                          <a:ea typeface="SimSun" panose="02010600030101010101" pitchFamily="2" charset="-122"/>
                        </a:rPr>
                        <a:t>Perceived by students to be more difficult than</a:t>
                      </a:r>
                      <a:endParaRPr lang="en-US" sz="1800" dirty="0">
                        <a:effectLst/>
                        <a:latin typeface="Times New Roman" panose="02020603050405020304" pitchFamily="18" charset="0"/>
                        <a:ea typeface="SimSun" panose="02010600030101010101" pitchFamily="2" charset="-122"/>
                      </a:endParaRPr>
                    </a:p>
                  </a:txBody>
                  <a:tcPr marL="68580" marR="68580" marT="0" marB="0" anchor="ctr"/>
                </a:tc>
              </a:tr>
              <a:tr h="370840">
                <a:tc>
                  <a:txBody>
                    <a:bodyPr/>
                    <a:lstStyle/>
                    <a:p>
                      <a:r>
                        <a:rPr lang="en-US" sz="2400" kern="1200" dirty="0" smtClean="0">
                          <a:solidFill>
                            <a:schemeClr val="dk1"/>
                          </a:solidFill>
                          <a:effectLst/>
                          <a:latin typeface="+mn-lt"/>
                          <a:ea typeface="+mn-ea"/>
                          <a:cs typeface="+mn-cs"/>
                        </a:rPr>
                        <a:t>Writing recursive function</a:t>
                      </a:r>
                      <a:endParaRPr lang="en-US" sz="3200" dirty="0"/>
                    </a:p>
                  </a:txBody>
                  <a:tcPr/>
                </a:tc>
                <a:tc>
                  <a:txBody>
                    <a:bodyPr/>
                    <a:lstStyle/>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Using variables</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functions</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classes</a:t>
                      </a:r>
                      <a:endParaRPr lang="en-US" sz="3200" dirty="0"/>
                    </a:p>
                  </a:txBody>
                  <a:tcPr/>
                </a:tc>
              </a:tr>
              <a:tr h="370840">
                <a:tc>
                  <a:txBody>
                    <a:bodyPr/>
                    <a:lstStyle/>
                    <a:p>
                      <a:r>
                        <a:rPr lang="en-US" sz="2400" kern="1200" dirty="0" smtClean="0">
                          <a:solidFill>
                            <a:schemeClr val="dk1"/>
                          </a:solidFill>
                          <a:effectLst/>
                          <a:latin typeface="+mn-lt"/>
                          <a:ea typeface="+mn-ea"/>
                          <a:cs typeface="+mn-cs"/>
                        </a:rPr>
                        <a:t>Creating a DFA that solves a given problem</a:t>
                      </a:r>
                      <a:endParaRPr lang="en-US" sz="3200" dirty="0"/>
                    </a:p>
                  </a:txBody>
                  <a:tcPr/>
                </a:tc>
                <a:tc>
                  <a:txBody>
                    <a:bodyPr/>
                    <a:lstStyle/>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Using variables</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functions</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Writing classes</a:t>
                      </a:r>
                      <a:endParaRPr lang="en-US" sz="3200" dirty="0"/>
                    </a:p>
                  </a:txBody>
                  <a:tcPr/>
                </a:tc>
              </a:tr>
              <a:tr h="370840">
                <a:tc>
                  <a:txBody>
                    <a:bodyPr/>
                    <a:lstStyle/>
                    <a:p>
                      <a:r>
                        <a:rPr lang="en-US" sz="2400" kern="1200" dirty="0" smtClean="0">
                          <a:solidFill>
                            <a:schemeClr val="dk1"/>
                          </a:solidFill>
                          <a:effectLst/>
                          <a:latin typeface="+mn-lt"/>
                          <a:ea typeface="+mn-ea"/>
                          <a:cs typeface="+mn-cs"/>
                        </a:rPr>
                        <a:t>Writing Proofs</a:t>
                      </a:r>
                      <a:endParaRPr lang="en-US" sz="3200" dirty="0"/>
                    </a:p>
                  </a:txBody>
                  <a:tcPr/>
                </a:tc>
                <a:tc>
                  <a:txBody>
                    <a:bodyPr/>
                    <a:lstStyle/>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a:t>
                      </a:r>
                      <a:r>
                        <a:rPr lang="en-US" sz="2400" kern="1200" dirty="0" err="1" smtClean="0">
                          <a:solidFill>
                            <a:schemeClr val="dk1"/>
                          </a:solidFill>
                          <a:effectLst/>
                          <a:latin typeface="+mn-lt"/>
                          <a:ea typeface="+mn-ea"/>
                          <a:cs typeface="+mn-cs"/>
                        </a:rPr>
                        <a:t>progams</a:t>
                      </a:r>
                      <a:r>
                        <a:rPr lang="en-US" sz="2400" kern="1200" dirty="0" smtClean="0">
                          <a:solidFill>
                            <a:schemeClr val="dk1"/>
                          </a:solidFill>
                          <a:effectLst/>
                          <a:latin typeface="+mn-lt"/>
                          <a:ea typeface="+mn-ea"/>
                          <a:cs typeface="+mn-cs"/>
                        </a:rPr>
                        <a:t> in Racket</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programs in Java</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Using variables</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functions</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recursive functions</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Creating a DFA that solves a …</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Polymorphism</a:t>
                      </a:r>
                    </a:p>
                    <a:p>
                      <a:pPr marL="342900" lvl="0" indent="-342900">
                        <a:buFont typeface="Arial" panose="020B0604020202020204" pitchFamily="34" charset="0"/>
                        <a:buChar char="•"/>
                      </a:pPr>
                      <a:r>
                        <a:rPr lang="en-US" sz="2400" kern="1200" dirty="0" smtClean="0">
                          <a:solidFill>
                            <a:schemeClr val="dk1"/>
                          </a:solidFill>
                          <a:effectLst/>
                          <a:latin typeface="+mn-lt"/>
                          <a:ea typeface="+mn-ea"/>
                          <a:cs typeface="+mn-cs"/>
                        </a:rPr>
                        <a:t>Writing classes</a:t>
                      </a:r>
                    </a:p>
                    <a:p>
                      <a:pPr marL="342900" indent="-342900">
                        <a:buFont typeface="Arial" panose="020B0604020202020204" pitchFamily="34" charset="0"/>
                        <a:buChar char="•"/>
                      </a:pPr>
                      <a:r>
                        <a:rPr lang="en-US" sz="2400" kern="1200" dirty="0" smtClean="0">
                          <a:solidFill>
                            <a:schemeClr val="dk1"/>
                          </a:solidFill>
                          <a:effectLst/>
                          <a:latin typeface="+mn-lt"/>
                          <a:ea typeface="+mn-ea"/>
                          <a:cs typeface="+mn-cs"/>
                        </a:rPr>
                        <a:t>…program that  has lists of data</a:t>
                      </a:r>
                      <a:endParaRPr lang="en-US" sz="3200" dirty="0"/>
                    </a:p>
                  </a:txBody>
                  <a:tcPr/>
                </a:tc>
              </a:tr>
            </a:tbl>
          </a:graphicData>
        </a:graphic>
      </p:graphicFrame>
    </p:spTree>
    <p:extLst>
      <p:ext uri="{BB962C8B-B14F-4D97-AF65-F5344CB8AC3E}">
        <p14:creationId xmlns:p14="http://schemas.microsoft.com/office/powerpoint/2010/main" val="1549887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Chart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394977"/>
            <a:ext cx="9726091" cy="57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43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Chart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0" y="565908"/>
            <a:ext cx="9697208" cy="5826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790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Chart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1049" y="394977"/>
            <a:ext cx="9644204" cy="578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670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205" y="394977"/>
            <a:ext cx="11259403" cy="1450757"/>
          </a:xfrm>
        </p:spPr>
        <p:txBody>
          <a:bodyPr>
            <a:noAutofit/>
          </a:bodyPr>
          <a:lstStyle/>
          <a:p>
            <a:r>
              <a:rPr lang="en-US" sz="3200" i="1" dirty="0"/>
              <a:t>Give an example of something you studied in your previous computer science courses (does not have to be from the list above) that you feel you still don't understand very well</a:t>
            </a:r>
          </a:p>
        </p:txBody>
      </p:sp>
      <p:sp>
        <p:nvSpPr>
          <p:cNvPr id="3" name="Content Placeholder 2"/>
          <p:cNvSpPr>
            <a:spLocks noGrp="1"/>
          </p:cNvSpPr>
          <p:nvPr>
            <p:ph idx="1"/>
          </p:nvPr>
        </p:nvSpPr>
        <p:spPr/>
        <p:txBody>
          <a:bodyPr>
            <a:normAutofit/>
          </a:bodyPr>
          <a:lstStyle/>
          <a:p>
            <a:pPr>
              <a:spcBef>
                <a:spcPts val="1800"/>
              </a:spcBef>
            </a:pPr>
            <a:r>
              <a:rPr lang="en-US" sz="2800" i="1" dirty="0" smtClean="0"/>
              <a:t>N = 151</a:t>
            </a:r>
          </a:p>
          <a:p>
            <a:pPr>
              <a:spcBef>
                <a:spcPts val="1800"/>
              </a:spcBef>
            </a:pPr>
            <a:r>
              <a:rPr lang="en-US" sz="2800" i="1" dirty="0" smtClean="0"/>
              <a:t>96 unique responses</a:t>
            </a:r>
          </a:p>
          <a:p>
            <a:pPr lvl="1">
              <a:spcBef>
                <a:spcPts val="1800"/>
              </a:spcBef>
            </a:pPr>
            <a:r>
              <a:rPr lang="en-US" sz="2600" i="1" dirty="0" smtClean="0"/>
              <a:t>68 of which were not repeats of the original ten prompts or responses we categorized as “one-offs”</a:t>
            </a:r>
          </a:p>
          <a:p>
            <a:pPr>
              <a:spcBef>
                <a:spcPts val="1800"/>
              </a:spcBef>
            </a:pPr>
            <a:r>
              <a:rPr lang="en-US" sz="2800" i="1" dirty="0" smtClean="0"/>
              <a:t>Proofs/induction (18%), Circuits (5%), Pointers (5%)</a:t>
            </a:r>
          </a:p>
          <a:p>
            <a:pPr>
              <a:spcBef>
                <a:spcPts val="1800"/>
              </a:spcBef>
            </a:pPr>
            <a:r>
              <a:rPr lang="en-US" sz="2800" dirty="0" smtClean="0"/>
              <a:t>80 </a:t>
            </a:r>
            <a:r>
              <a:rPr lang="en-US" sz="2800" dirty="0"/>
              <a:t>of the 96 responses (83%) had a frequency of 3 or </a:t>
            </a:r>
            <a:r>
              <a:rPr lang="en-US" sz="2800" dirty="0" smtClean="0"/>
              <a:t>less (1% or less)</a:t>
            </a:r>
            <a:endParaRPr lang="en-US" sz="2800" dirty="0"/>
          </a:p>
        </p:txBody>
      </p:sp>
    </p:spTree>
    <p:extLst>
      <p:ext uri="{BB962C8B-B14F-4D97-AF65-F5344CB8AC3E}">
        <p14:creationId xmlns:p14="http://schemas.microsoft.com/office/powerpoint/2010/main" val="2695694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and Future Work</a:t>
            </a:r>
            <a:endParaRPr lang="en-US" dirty="0"/>
          </a:p>
        </p:txBody>
      </p:sp>
      <p:sp>
        <p:nvSpPr>
          <p:cNvPr id="3" name="Content Placeholder 2"/>
          <p:cNvSpPr>
            <a:spLocks noGrp="1"/>
          </p:cNvSpPr>
          <p:nvPr>
            <p:ph idx="1"/>
          </p:nvPr>
        </p:nvSpPr>
        <p:spPr/>
        <p:txBody>
          <a:bodyPr>
            <a:normAutofit/>
          </a:bodyPr>
          <a:lstStyle/>
          <a:p>
            <a:pPr>
              <a:spcBef>
                <a:spcPts val="1800"/>
              </a:spcBef>
            </a:pPr>
            <a:r>
              <a:rPr lang="en-US" sz="2800" dirty="0"/>
              <a:t>The results from the data analysis largely confirm previous studies about what topics students find difficult</a:t>
            </a:r>
            <a:r>
              <a:rPr lang="en-US" sz="2800" dirty="0" smtClean="0"/>
              <a:t>.</a:t>
            </a:r>
          </a:p>
          <a:p>
            <a:pPr>
              <a:spcBef>
                <a:spcPts val="1800"/>
              </a:spcBef>
            </a:pPr>
            <a:r>
              <a:rPr lang="en-US" sz="2800" dirty="0" smtClean="0"/>
              <a:t>Analysis of other two free response questions</a:t>
            </a:r>
          </a:p>
          <a:p>
            <a:pPr>
              <a:spcBef>
                <a:spcPts val="1800"/>
              </a:spcBef>
            </a:pPr>
            <a:r>
              <a:rPr lang="en-US" sz="2800" dirty="0" smtClean="0"/>
              <a:t>More work to be done to understand what is going on with this group’s learning</a:t>
            </a:r>
          </a:p>
        </p:txBody>
      </p:sp>
    </p:spTree>
    <p:extLst>
      <p:ext uri="{BB962C8B-B14F-4D97-AF65-F5344CB8AC3E}">
        <p14:creationId xmlns:p14="http://schemas.microsoft.com/office/powerpoint/2010/main" val="360091381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323</TotalTime>
  <Words>451</Words>
  <Application>Microsoft Office PowerPoint</Application>
  <PresentationFormat>Widescreen</PresentationFormat>
  <Paragraphs>75</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Times New Roman</vt:lpstr>
      <vt:lpstr>Calibri Light</vt:lpstr>
      <vt:lpstr>SimSun</vt:lpstr>
      <vt:lpstr>Arial</vt:lpstr>
      <vt:lpstr>Calibri</vt:lpstr>
      <vt:lpstr>Retrospect</vt:lpstr>
      <vt:lpstr>Uncovering Difficulties in Learning for the Intermediate Programmer</vt:lpstr>
      <vt:lpstr>Computing Education Research</vt:lpstr>
      <vt:lpstr>First Day Survey</vt:lpstr>
      <vt:lpstr>Topics Covered by Data Structures</vt:lpstr>
      <vt:lpstr>Some Results</vt:lpstr>
      <vt:lpstr>Some Results</vt:lpstr>
      <vt:lpstr>PowerPoint Presentation</vt:lpstr>
      <vt:lpstr>PowerPoint Presentation</vt:lpstr>
      <vt:lpstr>PowerPoint Presentation</vt:lpstr>
      <vt:lpstr>Give an example of something you studied in your previous computer science courses (does not have to be from the list above) that you feel you still don't understand very well</vt:lpstr>
      <vt:lpstr>Conclusions and Future Work</vt:lpstr>
    </vt:vector>
  </TitlesOfParts>
  <Company>Rochester Institute of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Decker</dc:creator>
  <cp:lastModifiedBy>Adrienne Decker</cp:lastModifiedBy>
  <cp:revision>29</cp:revision>
  <dcterms:created xsi:type="dcterms:W3CDTF">2016-09-22T22:50:06Z</dcterms:created>
  <dcterms:modified xsi:type="dcterms:W3CDTF">2016-10-13T16:25:09Z</dcterms:modified>
</cp:coreProperties>
</file>