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7" r:id="rId1"/>
  </p:sldMasterIdLst>
  <p:handoutMasterIdLst>
    <p:handoutMasterId r:id="rId14"/>
  </p:handoutMasterIdLst>
  <p:sldIdLst>
    <p:sldId id="256" r:id="rId2"/>
    <p:sldId id="258" r:id="rId3"/>
    <p:sldId id="259" r:id="rId4"/>
    <p:sldId id="269" r:id="rId5"/>
    <p:sldId id="270" r:id="rId6"/>
    <p:sldId id="271" r:id="rId7"/>
    <p:sldId id="275" r:id="rId8"/>
    <p:sldId id="272" r:id="rId9"/>
    <p:sldId id="273" r:id="rId10"/>
    <p:sldId id="274" r:id="rId11"/>
    <p:sldId id="276" r:id="rId12"/>
    <p:sldId id="277" r:id="rId13"/>
  </p:sldIdLst>
  <p:sldSz cx="12192000" cy="6858000"/>
  <p:notesSz cx="6858000" cy="9144000"/>
  <p:embeddedFontLst>
    <p:embeddedFont>
      <p:font typeface="Calibri Light" panose="020F0302020204030204" pitchFamily="34" charset="0"/>
      <p:regular r:id="rId15"/>
      <p:italic r:id="rId16"/>
    </p:embeddedFon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5" d="100"/>
          <a:sy n="85" d="100"/>
        </p:scale>
        <p:origin x="595" y="41"/>
      </p:cViewPr>
      <p:guideLst>
        <p:guide orient="horz" pos="2160"/>
        <p:guide pos="3840"/>
      </p:guideLst>
    </p:cSldViewPr>
  </p:slideViewPr>
  <p:notesTextViewPr>
    <p:cViewPr>
      <p:scale>
        <a:sx n="1" d="1"/>
        <a:sy n="1" d="1"/>
      </p:scale>
      <p:origin x="0" y="0"/>
    </p:cViewPr>
  </p:notesTextViewPr>
  <p:notesViewPr>
    <p:cSldViewPr snapToGrid="0">
      <p:cViewPr varScale="1">
        <p:scale>
          <a:sx n="64" d="100"/>
          <a:sy n="64" d="100"/>
        </p:scale>
        <p:origin x="232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833104-6C6F-491A-A78F-0ECC0975568F}" type="datetimeFigureOut">
              <a:rPr lang="en-US" smtClean="0"/>
              <a:t>10/13/2016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AB1CA3-760B-4B5E-9076-53925D730B42}" type="slidenum">
              <a:rPr lang="en-US" smtClean="0"/>
              <a:t>‹#›</a:t>
            </a:fld>
            <a:endParaRPr lang="en-US"/>
          </a:p>
        </p:txBody>
      </p:sp>
    </p:spTree>
    <p:extLst>
      <p:ext uri="{BB962C8B-B14F-4D97-AF65-F5344CB8AC3E}">
        <p14:creationId xmlns:p14="http://schemas.microsoft.com/office/powerpoint/2010/main" val="394553747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6398324"/>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393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394977"/>
            <a:ext cx="10058400" cy="1450757"/>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1185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384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EB712588-04B1-427B-82EE-E8DB90309F08}" type="datetimeFigureOut">
              <a:rPr lang="en-US" smtClean="0"/>
              <a:t>10/13/2016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556248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24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1791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706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fld id="{42A54C80-263E-416B-A8E0-580EDEADCBDC}" type="datetimeFigureOut">
              <a:rPr lang="en-US" smtClean="0"/>
              <a:t>10/13/2016</a:t>
            </a:fld>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19954A3-9DFD-4C44-94BA-B95130A3BA1C}" type="slidenum">
              <a:rPr lang="en-US" smtClean="0"/>
              <a:t>‹#›</a:t>
            </a:fld>
            <a:endParaRPr lang="en-US" dirty="0"/>
          </a:p>
        </p:txBody>
      </p:sp>
    </p:spTree>
    <p:extLst>
      <p:ext uri="{BB962C8B-B14F-4D97-AF65-F5344CB8AC3E}">
        <p14:creationId xmlns:p14="http://schemas.microsoft.com/office/powerpoint/2010/main" val="1594275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5960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15F65489-E6F5-419F-A676-70D3CBFD9608}" type="datetimeFigureOut">
              <a:rPr lang="en-US" smtClean="0"/>
              <a:t>10/13/2016</a:t>
            </a:fld>
            <a:endParaRPr lang="en-US"/>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36749DF-E0B4-4DB2-BD09-131AC3AD4724}" type="slidenum">
              <a:rPr lang="en-US" smtClean="0"/>
              <a:t>‹#›</a:t>
            </a:fld>
            <a:endParaRPr lang="en-US"/>
          </a:p>
        </p:txBody>
      </p:sp>
    </p:spTree>
    <p:extLst>
      <p:ext uri="{BB962C8B-B14F-4D97-AF65-F5344CB8AC3E}">
        <p14:creationId xmlns:p14="http://schemas.microsoft.com/office/powerpoint/2010/main" val="1416322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15F65489-E6F5-419F-A676-70D3CBFD9608}" type="datetimeFigureOut">
              <a:rPr lang="en-US" smtClean="0"/>
              <a:t>10/13/2016</a:t>
            </a:fld>
            <a:endParaRPr lang="en-US"/>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36749DF-E0B4-4DB2-BD09-131AC3AD4724}" type="slidenum">
              <a:rPr lang="en-US" smtClean="0"/>
              <a:t>‹#›</a:t>
            </a:fld>
            <a:endParaRPr lang="en-US"/>
          </a:p>
        </p:txBody>
      </p:sp>
    </p:spTree>
    <p:extLst>
      <p:ext uri="{BB962C8B-B14F-4D97-AF65-F5344CB8AC3E}">
        <p14:creationId xmlns:p14="http://schemas.microsoft.com/office/powerpoint/2010/main" val="257978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5869094"/>
            <a:ext cx="12192001" cy="988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5849014"/>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9575084" y="6500126"/>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19075" y="6091449"/>
            <a:ext cx="1371600" cy="619350"/>
          </a:xfrm>
          <a:prstGeom prst="rect">
            <a:avLst/>
          </a:prstGeom>
        </p:spPr>
      </p:pic>
      <p:sp>
        <p:nvSpPr>
          <p:cNvPr id="12" name="Rectangle 11"/>
          <p:cNvSpPr/>
          <p:nvPr userDrawn="1"/>
        </p:nvSpPr>
        <p:spPr>
          <a:xfrm>
            <a:off x="1724025" y="6253599"/>
            <a:ext cx="497205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r>
              <a:rPr lang="en-US" sz="1200" dirty="0" smtClean="0">
                <a:solidFill>
                  <a:schemeClr val="tx1"/>
                </a:solidFill>
                <a:latin typeface="Calibri" panose="020F0502020204030204" pitchFamily="34" charset="0"/>
              </a:rPr>
              <a:t>RIT Center for Media, Arts, Games,</a:t>
            </a:r>
            <a:r>
              <a:rPr lang="en-US" sz="1200" baseline="0" dirty="0" smtClean="0">
                <a:solidFill>
                  <a:schemeClr val="tx1"/>
                </a:solidFill>
                <a:latin typeface="Calibri" panose="020F0502020204030204" pitchFamily="34" charset="0"/>
              </a:rPr>
              <a:t> Interaction &amp; Creativity</a:t>
            </a:r>
          </a:p>
          <a:p>
            <a:pPr algn="l"/>
            <a:r>
              <a:rPr lang="en-US" sz="1200" baseline="0" dirty="0" smtClean="0">
                <a:solidFill>
                  <a:schemeClr val="tx1"/>
                </a:solidFill>
                <a:latin typeface="Calibri" panose="020F0502020204030204" pitchFamily="34" charset="0"/>
              </a:rPr>
              <a:t>MAGIC.RIT.EDU | WWW.RIT.EDU</a:t>
            </a:r>
            <a:endParaRPr lang="en-US" sz="1200" dirty="0">
              <a:solidFill>
                <a:schemeClr val="tx1"/>
              </a:solidFill>
              <a:latin typeface="Calibri" panose="020F0502020204030204" pitchFamily="34" charset="0"/>
            </a:endParaRPr>
          </a:p>
        </p:txBody>
      </p:sp>
      <p:pic>
        <p:nvPicPr>
          <p:cNvPr id="13" name="Picture 1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930172" y="6172524"/>
            <a:ext cx="1629789" cy="619350"/>
          </a:xfrm>
          <a:prstGeom prst="rect">
            <a:avLst/>
          </a:prstGeom>
        </p:spPr>
      </p:pic>
      <p:sp>
        <p:nvSpPr>
          <p:cNvPr id="14" name="Rectangle 13"/>
          <p:cNvSpPr/>
          <p:nvPr userDrawn="1"/>
        </p:nvSpPr>
        <p:spPr>
          <a:xfrm>
            <a:off x="8357174" y="6213250"/>
            <a:ext cx="2500313"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r"/>
            <a:r>
              <a:rPr lang="en-US" sz="1200" dirty="0" smtClean="0">
                <a:solidFill>
                  <a:schemeClr val="tx1"/>
                </a:solidFill>
                <a:latin typeface="Calibri" panose="020F0502020204030204" pitchFamily="34" charset="0"/>
              </a:rPr>
              <a:t>School of Interactive Games and Media</a:t>
            </a:r>
            <a:endParaRPr lang="en-US" sz="1200" baseline="0" dirty="0" smtClean="0">
              <a:solidFill>
                <a:schemeClr val="tx1"/>
              </a:solidFill>
              <a:latin typeface="Calibri" panose="020F0502020204030204" pitchFamily="34" charset="0"/>
            </a:endParaRPr>
          </a:p>
          <a:p>
            <a:pPr algn="r"/>
            <a:r>
              <a:rPr lang="en-US" sz="1200" baseline="0" dirty="0" smtClean="0">
                <a:solidFill>
                  <a:schemeClr val="tx1"/>
                </a:solidFill>
                <a:latin typeface="Calibri" panose="020F0502020204030204" pitchFamily="34" charset="0"/>
              </a:rPr>
              <a:t>IGM.RIT.EDU</a:t>
            </a:r>
            <a:endParaRPr lang="en-US" sz="1200" dirty="0">
              <a:solidFill>
                <a:schemeClr val="tx1"/>
              </a:solidFill>
              <a:latin typeface="Calibri" panose="020F0502020204030204" pitchFamily="34" charset="0"/>
            </a:endParaRPr>
          </a:p>
        </p:txBody>
      </p:sp>
      <p:pic>
        <p:nvPicPr>
          <p:cNvPr id="15" name="Picture 2" descr="B. Thomas Golisano College of Computing and Information Sciences"/>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916731" y="6000352"/>
            <a:ext cx="940524" cy="73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81815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wsigm@rit.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solidFill>
                  <a:schemeClr val="accent2"/>
                </a:solidFill>
              </a:rPr>
              <a:t>Examining the Intermediate Programmers Understanding of the Learning Process</a:t>
            </a:r>
          </a:p>
        </p:txBody>
      </p:sp>
      <p:sp>
        <p:nvSpPr>
          <p:cNvPr id="3" name="Subtitle 2"/>
          <p:cNvSpPr>
            <a:spLocks noGrp="1"/>
          </p:cNvSpPr>
          <p:nvPr>
            <p:ph type="subTitle" idx="1"/>
          </p:nvPr>
        </p:nvSpPr>
        <p:spPr>
          <a:xfrm>
            <a:off x="1100051" y="4455620"/>
            <a:ext cx="10058400" cy="1335580"/>
          </a:xfrm>
        </p:spPr>
        <p:txBody>
          <a:bodyPr>
            <a:normAutofit fontScale="55000" lnSpcReduction="20000"/>
          </a:bodyPr>
          <a:lstStyle/>
          <a:p>
            <a:r>
              <a:rPr lang="en-US" dirty="0" smtClean="0"/>
              <a:t>David Simkins, </a:t>
            </a:r>
            <a:r>
              <a:rPr lang="en-US" b="1" dirty="0"/>
              <a:t>Adrienne </a:t>
            </a:r>
            <a:r>
              <a:rPr lang="en-US" b="1" dirty="0" smtClean="0"/>
              <a:t>Decker</a:t>
            </a:r>
            <a:endParaRPr lang="en-US" dirty="0" smtClean="0"/>
          </a:p>
          <a:p>
            <a:r>
              <a:rPr lang="en-US" dirty="0"/>
              <a:t>School of Interactive Games and Media and RIT Center for Media, Arts, Games, Interaction and Creativity (MAGIC)</a:t>
            </a:r>
          </a:p>
          <a:p>
            <a:r>
              <a:rPr lang="en-US" dirty="0"/>
              <a:t>Rochester Institute of </a:t>
            </a:r>
            <a:r>
              <a:rPr lang="en-US" dirty="0" smtClean="0"/>
              <a:t>Technology</a:t>
            </a:r>
            <a:endParaRPr lang="en-US" dirty="0"/>
          </a:p>
          <a:p>
            <a:r>
              <a:rPr lang="en-US" dirty="0" smtClean="0">
                <a:hlinkClick r:id="rId2"/>
              </a:rPr>
              <a:t>dwsigm@rit.edu</a:t>
            </a:r>
            <a:r>
              <a:rPr lang="en-US" dirty="0" smtClean="0"/>
              <a:t>, </a:t>
            </a:r>
            <a:r>
              <a:rPr lang="en-US" b="1" dirty="0" smtClean="0"/>
              <a:t>adrienne.decker@rit.edu</a:t>
            </a:r>
            <a:endParaRPr lang="en-US" dirty="0"/>
          </a:p>
        </p:txBody>
      </p:sp>
    </p:spTree>
    <p:extLst>
      <p:ext uri="{BB962C8B-B14F-4D97-AF65-F5344CB8AC3E}">
        <p14:creationId xmlns:p14="http://schemas.microsoft.com/office/powerpoint/2010/main" val="3208620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Computing Education</a:t>
            </a:r>
            <a:endParaRPr lang="en-US" sz="5400" dirty="0"/>
          </a:p>
        </p:txBody>
      </p:sp>
      <p:sp>
        <p:nvSpPr>
          <p:cNvPr id="3" name="Content Placeholder 2"/>
          <p:cNvSpPr>
            <a:spLocks noGrp="1"/>
          </p:cNvSpPr>
          <p:nvPr>
            <p:ph idx="1"/>
          </p:nvPr>
        </p:nvSpPr>
        <p:spPr/>
        <p:txBody>
          <a:bodyPr>
            <a:normAutofit/>
          </a:bodyPr>
          <a:lstStyle/>
          <a:p>
            <a:r>
              <a:rPr lang="en-US" dirty="0" smtClean="0"/>
              <a:t>CS1</a:t>
            </a:r>
          </a:p>
          <a:p>
            <a:r>
              <a:rPr lang="en-US" dirty="0" smtClean="0"/>
              <a:t>CS2</a:t>
            </a:r>
          </a:p>
          <a:p>
            <a:r>
              <a:rPr lang="en-US" dirty="0" smtClean="0"/>
              <a:t>K-12</a:t>
            </a:r>
          </a:p>
          <a:p>
            <a:r>
              <a:rPr lang="en-US" dirty="0" smtClean="0"/>
              <a:t>Capstone/Senior Project/Software Engineering</a:t>
            </a:r>
          </a:p>
          <a:p>
            <a:r>
              <a:rPr lang="en-US" dirty="0" smtClean="0"/>
              <a:t>What about the middle?</a:t>
            </a:r>
          </a:p>
        </p:txBody>
      </p:sp>
    </p:spTree>
    <p:extLst>
      <p:ext uri="{BB962C8B-B14F-4D97-AF65-F5344CB8AC3E}">
        <p14:creationId xmlns:p14="http://schemas.microsoft.com/office/powerpoint/2010/main" val="2106926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Day Survey</a:t>
            </a:r>
            <a:endParaRPr lang="en-US" dirty="0"/>
          </a:p>
        </p:txBody>
      </p:sp>
      <p:sp>
        <p:nvSpPr>
          <p:cNvPr id="3" name="Content Placeholder 2"/>
          <p:cNvSpPr>
            <a:spLocks noGrp="1"/>
          </p:cNvSpPr>
          <p:nvPr>
            <p:ph idx="1"/>
          </p:nvPr>
        </p:nvSpPr>
        <p:spPr/>
        <p:txBody>
          <a:bodyPr>
            <a:normAutofit/>
          </a:bodyPr>
          <a:lstStyle/>
          <a:p>
            <a:r>
              <a:rPr lang="en-US" dirty="0" smtClean="0"/>
              <a:t>Summer course named </a:t>
            </a:r>
            <a:r>
              <a:rPr lang="en-US" i="1" dirty="0" smtClean="0"/>
              <a:t>Data Structures</a:t>
            </a:r>
          </a:p>
          <a:p>
            <a:r>
              <a:rPr lang="en-US" dirty="0" smtClean="0"/>
              <a:t>Typically taken after courses that roughly cover CS1 and some of CS2, discrete math course, taken after or concurrently with a digital logic/circuits course</a:t>
            </a:r>
            <a:endParaRPr lang="en-US" dirty="0"/>
          </a:p>
          <a:p>
            <a:r>
              <a:rPr lang="en-US" dirty="0" smtClean="0"/>
              <a:t>Ten 5-point </a:t>
            </a:r>
            <a:r>
              <a:rPr lang="en-US" dirty="0"/>
              <a:t>Likert-type </a:t>
            </a:r>
            <a:r>
              <a:rPr lang="en-US" dirty="0" smtClean="0"/>
              <a:t>questions</a:t>
            </a:r>
          </a:p>
          <a:p>
            <a:pPr lvl="1"/>
            <a:r>
              <a:rPr lang="en-US" i="1" dirty="0"/>
              <a:t>Thinking back to your previous computer science courses, for each of the topics listed, indicate how easy/difficult you felt it was to learn.</a:t>
            </a:r>
            <a:endParaRPr lang="en-US" dirty="0" smtClean="0"/>
          </a:p>
          <a:p>
            <a:r>
              <a:rPr lang="en-US" dirty="0" smtClean="0"/>
              <a:t>Three </a:t>
            </a:r>
            <a:r>
              <a:rPr lang="en-US" dirty="0"/>
              <a:t>free response/short answer </a:t>
            </a:r>
            <a:r>
              <a:rPr lang="en-US" dirty="0" smtClean="0"/>
              <a:t>questions</a:t>
            </a:r>
          </a:p>
          <a:p>
            <a:pPr lvl="1"/>
            <a:r>
              <a:rPr lang="en-US" i="1" dirty="0"/>
              <a:t>Give an example of something you studied in your previous computer science courses (does not have to be from the list above) that you feel you still don't understand very well</a:t>
            </a:r>
            <a:r>
              <a:rPr lang="en-US" i="1" dirty="0" smtClean="0"/>
              <a:t>.</a:t>
            </a:r>
          </a:p>
          <a:p>
            <a:pPr lvl="1"/>
            <a:r>
              <a:rPr lang="en-US" b="1" i="1" u="sng" dirty="0"/>
              <a:t>Why do you feel the topic you indicated was difficult for you to understand?</a:t>
            </a:r>
          </a:p>
          <a:p>
            <a:endParaRPr lang="en-US" dirty="0" smtClean="0"/>
          </a:p>
        </p:txBody>
      </p:sp>
    </p:spTree>
    <p:extLst>
      <p:ext uri="{BB962C8B-B14F-4D97-AF65-F5344CB8AC3E}">
        <p14:creationId xmlns:p14="http://schemas.microsoft.com/office/powerpoint/2010/main" val="293139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Analysis</a:t>
            </a:r>
            <a:endParaRPr lang="en-US" dirty="0"/>
          </a:p>
        </p:txBody>
      </p:sp>
      <p:sp>
        <p:nvSpPr>
          <p:cNvPr id="3" name="Content Placeholder 2"/>
          <p:cNvSpPr>
            <a:spLocks noGrp="1"/>
          </p:cNvSpPr>
          <p:nvPr>
            <p:ph idx="1"/>
          </p:nvPr>
        </p:nvSpPr>
        <p:spPr/>
        <p:txBody>
          <a:bodyPr>
            <a:normAutofit/>
          </a:bodyPr>
          <a:lstStyle/>
          <a:p>
            <a:pPr>
              <a:spcBef>
                <a:spcPts val="1800"/>
              </a:spcBef>
            </a:pPr>
            <a:r>
              <a:rPr lang="en-US" sz="2400" dirty="0" smtClean="0"/>
              <a:t>Categories established </a:t>
            </a:r>
            <a:r>
              <a:rPr lang="en-US" sz="2400" dirty="0"/>
              <a:t>using a bottom up coding </a:t>
            </a:r>
            <a:r>
              <a:rPr lang="en-US" sz="2400" dirty="0" smtClean="0"/>
              <a:t>scheme</a:t>
            </a:r>
          </a:p>
          <a:p>
            <a:pPr>
              <a:spcBef>
                <a:spcPts val="1800"/>
              </a:spcBef>
            </a:pPr>
            <a:r>
              <a:rPr lang="en-US" sz="2400" dirty="0" smtClean="0"/>
              <a:t>Unit </a:t>
            </a:r>
            <a:r>
              <a:rPr lang="en-US" sz="2400" dirty="0"/>
              <a:t>of analysis was the student's entire </a:t>
            </a:r>
            <a:r>
              <a:rPr lang="en-US" sz="2400" dirty="0" smtClean="0"/>
              <a:t>response</a:t>
            </a:r>
          </a:p>
          <a:p>
            <a:pPr>
              <a:spcBef>
                <a:spcPts val="1800"/>
              </a:spcBef>
            </a:pPr>
            <a:r>
              <a:rPr lang="en-US" sz="2400" dirty="0" smtClean="0"/>
              <a:t>Evaluated </a:t>
            </a:r>
            <a:r>
              <a:rPr lang="en-US" sz="2400" dirty="0"/>
              <a:t>the entire data set collaboratively and deliberatively </a:t>
            </a:r>
            <a:endParaRPr lang="en-US" sz="2400" dirty="0" smtClean="0"/>
          </a:p>
          <a:p>
            <a:pPr>
              <a:spcBef>
                <a:spcPts val="1800"/>
              </a:spcBef>
            </a:pPr>
            <a:r>
              <a:rPr lang="en-US" sz="2400" dirty="0" smtClean="0"/>
              <a:t>Each </a:t>
            </a:r>
            <a:r>
              <a:rPr lang="en-US" sz="2400" dirty="0"/>
              <a:t>category was tested as if they were </a:t>
            </a:r>
            <a:r>
              <a:rPr lang="en-US" sz="2400" dirty="0" smtClean="0"/>
              <a:t>independent</a:t>
            </a:r>
          </a:p>
          <a:p>
            <a:pPr>
              <a:spcBef>
                <a:spcPts val="1800"/>
              </a:spcBef>
            </a:pPr>
            <a:r>
              <a:rPr lang="en-US" sz="2400" dirty="0"/>
              <a:t>R</a:t>
            </a:r>
            <a:r>
              <a:rPr lang="en-US" sz="2400" dirty="0" smtClean="0"/>
              <a:t>eached saturation, but still analyzed entire data set</a:t>
            </a:r>
            <a:endParaRPr lang="en-US" sz="2400" dirty="0"/>
          </a:p>
        </p:txBody>
      </p:sp>
    </p:spTree>
    <p:extLst>
      <p:ext uri="{BB962C8B-B14F-4D97-AF65-F5344CB8AC3E}">
        <p14:creationId xmlns:p14="http://schemas.microsoft.com/office/powerpoint/2010/main" val="439786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did students place the blame for the difficulty of the topic?</a:t>
            </a:r>
          </a:p>
        </p:txBody>
      </p:sp>
      <p:sp>
        <p:nvSpPr>
          <p:cNvPr id="3" name="Content Placeholder 2"/>
          <p:cNvSpPr>
            <a:spLocks noGrp="1"/>
          </p:cNvSpPr>
          <p:nvPr>
            <p:ph idx="1"/>
          </p:nvPr>
        </p:nvSpPr>
        <p:spPr/>
        <p:txBody>
          <a:bodyPr>
            <a:normAutofit/>
          </a:bodyPr>
          <a:lstStyle/>
          <a:p>
            <a:pPr>
              <a:spcBef>
                <a:spcPts val="1800"/>
              </a:spcBef>
            </a:pPr>
            <a:r>
              <a:rPr lang="en-US" sz="2800" dirty="0" smtClean="0"/>
              <a:t>Student (25.00%)</a:t>
            </a:r>
            <a:endParaRPr lang="en-US" sz="2800" dirty="0"/>
          </a:p>
          <a:p>
            <a:pPr>
              <a:spcBef>
                <a:spcPts val="1800"/>
              </a:spcBef>
            </a:pPr>
            <a:r>
              <a:rPr lang="en-US" sz="2800" dirty="0" smtClean="0"/>
              <a:t>Instructor (27.14%)</a:t>
            </a:r>
            <a:endParaRPr lang="en-US" sz="2800" dirty="0"/>
          </a:p>
          <a:p>
            <a:pPr>
              <a:spcBef>
                <a:spcPts val="1800"/>
              </a:spcBef>
            </a:pPr>
            <a:r>
              <a:rPr lang="en-US" sz="2800" dirty="0" smtClean="0"/>
              <a:t>Problem (25.00%)</a:t>
            </a:r>
            <a:endParaRPr lang="en-US" sz="2800" dirty="0"/>
          </a:p>
          <a:p>
            <a:pPr>
              <a:spcBef>
                <a:spcPts val="1800"/>
              </a:spcBef>
            </a:pPr>
            <a:r>
              <a:rPr lang="en-US" sz="2800" dirty="0" smtClean="0"/>
              <a:t>Course Structure</a:t>
            </a:r>
            <a:r>
              <a:rPr lang="en-US" sz="2800" dirty="0"/>
              <a:t> </a:t>
            </a:r>
            <a:r>
              <a:rPr lang="en-US" sz="2800" dirty="0" smtClean="0"/>
              <a:t>(6.43%)</a:t>
            </a:r>
            <a:endParaRPr lang="en-US" sz="2800" dirty="0"/>
          </a:p>
          <a:p>
            <a:pPr>
              <a:spcBef>
                <a:spcPts val="1800"/>
              </a:spcBef>
            </a:pPr>
            <a:r>
              <a:rPr lang="en-US" sz="2800" dirty="0" smtClean="0"/>
              <a:t>None (23.57%)</a:t>
            </a:r>
            <a:endParaRPr lang="en-US" sz="2800" dirty="0"/>
          </a:p>
        </p:txBody>
      </p:sp>
    </p:spTree>
    <p:extLst>
      <p:ext uri="{BB962C8B-B14F-4D97-AF65-F5344CB8AC3E}">
        <p14:creationId xmlns:p14="http://schemas.microsoft.com/office/powerpoint/2010/main" val="4067703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Did the students show either a entity or incremental theory of intelligence in their responses</a:t>
            </a:r>
            <a:r>
              <a:rPr lang="en-US" dirty="0" smtClean="0"/>
              <a:t>?</a:t>
            </a:r>
            <a:endParaRPr lang="en-US" dirty="0"/>
          </a:p>
        </p:txBody>
      </p:sp>
      <p:sp>
        <p:nvSpPr>
          <p:cNvPr id="3" name="Content Placeholder 2"/>
          <p:cNvSpPr>
            <a:spLocks noGrp="1"/>
          </p:cNvSpPr>
          <p:nvPr>
            <p:ph idx="1"/>
          </p:nvPr>
        </p:nvSpPr>
        <p:spPr/>
        <p:txBody>
          <a:bodyPr>
            <a:normAutofit/>
          </a:bodyPr>
          <a:lstStyle/>
          <a:p>
            <a:pPr>
              <a:spcBef>
                <a:spcPts val="1800"/>
              </a:spcBef>
            </a:pPr>
            <a:r>
              <a:rPr lang="en-US" sz="2800" dirty="0" smtClean="0"/>
              <a:t>Entity (7.14%)</a:t>
            </a:r>
            <a:endParaRPr lang="en-US" sz="2800" dirty="0"/>
          </a:p>
          <a:p>
            <a:pPr>
              <a:spcBef>
                <a:spcPts val="1800"/>
              </a:spcBef>
            </a:pPr>
            <a:r>
              <a:rPr lang="en-US" sz="2800" dirty="0" smtClean="0"/>
              <a:t>Incremental (12.14%)</a:t>
            </a:r>
            <a:endParaRPr lang="en-US" sz="2800" dirty="0"/>
          </a:p>
          <a:p>
            <a:pPr>
              <a:spcBef>
                <a:spcPts val="1800"/>
              </a:spcBef>
            </a:pPr>
            <a:r>
              <a:rPr lang="en-US" sz="2800" dirty="0" smtClean="0"/>
              <a:t>None (80.71%)</a:t>
            </a:r>
            <a:endParaRPr lang="en-US" sz="2800" dirty="0"/>
          </a:p>
        </p:txBody>
      </p:sp>
    </p:spTree>
    <p:extLst>
      <p:ext uri="{BB962C8B-B14F-4D97-AF65-F5344CB8AC3E}">
        <p14:creationId xmlns:p14="http://schemas.microsoft.com/office/powerpoint/2010/main" val="784722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Did the student indicate a behavioral failure in their approach to the problem</a:t>
            </a:r>
            <a:r>
              <a:rPr lang="en-US" dirty="0" smtClean="0"/>
              <a:t>?</a:t>
            </a:r>
            <a:endParaRPr lang="en-US" dirty="0"/>
          </a:p>
        </p:txBody>
      </p:sp>
      <p:sp>
        <p:nvSpPr>
          <p:cNvPr id="3" name="Content Placeholder 2"/>
          <p:cNvSpPr>
            <a:spLocks noGrp="1"/>
          </p:cNvSpPr>
          <p:nvPr>
            <p:ph idx="1"/>
          </p:nvPr>
        </p:nvSpPr>
        <p:spPr/>
        <p:txBody>
          <a:bodyPr/>
          <a:lstStyle/>
          <a:p>
            <a:pPr>
              <a:spcBef>
                <a:spcPts val="1800"/>
              </a:spcBef>
            </a:pPr>
            <a:r>
              <a:rPr lang="en-US" sz="2800" dirty="0"/>
              <a:t>L</a:t>
            </a:r>
            <a:r>
              <a:rPr lang="en-US" sz="2800" dirty="0" smtClean="0"/>
              <a:t>ack </a:t>
            </a:r>
            <a:r>
              <a:rPr lang="en-US" sz="2800" dirty="0"/>
              <a:t>of </a:t>
            </a:r>
            <a:r>
              <a:rPr lang="en-US" sz="2800" dirty="0" smtClean="0"/>
              <a:t>effort (4.29%)</a:t>
            </a:r>
            <a:endParaRPr lang="en-US" sz="2800" dirty="0"/>
          </a:p>
          <a:p>
            <a:pPr>
              <a:spcBef>
                <a:spcPts val="1800"/>
              </a:spcBef>
            </a:pPr>
            <a:r>
              <a:rPr lang="en-US" sz="2800" dirty="0"/>
              <a:t>L</a:t>
            </a:r>
            <a:r>
              <a:rPr lang="en-US" sz="2800" dirty="0" smtClean="0"/>
              <a:t>ack </a:t>
            </a:r>
            <a:r>
              <a:rPr lang="en-US" sz="2800" dirty="0"/>
              <a:t>of </a:t>
            </a:r>
            <a:r>
              <a:rPr lang="en-US" sz="2800" dirty="0" smtClean="0"/>
              <a:t>motivation (0.71%)</a:t>
            </a:r>
            <a:endParaRPr lang="en-US" sz="2800" dirty="0"/>
          </a:p>
          <a:p>
            <a:pPr>
              <a:spcBef>
                <a:spcPts val="1800"/>
              </a:spcBef>
            </a:pPr>
            <a:r>
              <a:rPr lang="en-US" sz="2800" dirty="0"/>
              <a:t>S</a:t>
            </a:r>
            <a:r>
              <a:rPr lang="en-US" sz="2800" dirty="0" smtClean="0"/>
              <a:t>tudied </a:t>
            </a:r>
            <a:r>
              <a:rPr lang="en-US" sz="2800" dirty="0"/>
              <a:t>the wrong </a:t>
            </a:r>
            <a:r>
              <a:rPr lang="en-US" sz="2800" dirty="0" smtClean="0"/>
              <a:t>chapter (0.71%)</a:t>
            </a:r>
            <a:endParaRPr lang="en-US" sz="2800" dirty="0"/>
          </a:p>
          <a:p>
            <a:pPr>
              <a:spcBef>
                <a:spcPts val="1800"/>
              </a:spcBef>
            </a:pPr>
            <a:r>
              <a:rPr lang="en-US" sz="2800" dirty="0"/>
              <a:t>S</a:t>
            </a:r>
            <a:r>
              <a:rPr lang="en-US" sz="2800" dirty="0" smtClean="0"/>
              <a:t>kipped class (0.71%)</a:t>
            </a:r>
            <a:endParaRPr lang="en-US" sz="2800" dirty="0"/>
          </a:p>
          <a:p>
            <a:pPr>
              <a:spcBef>
                <a:spcPts val="1800"/>
              </a:spcBef>
            </a:pPr>
            <a:r>
              <a:rPr lang="en-US" sz="2800" dirty="0" smtClean="0"/>
              <a:t>None (93.57%)</a:t>
            </a:r>
            <a:endParaRPr lang="en-US" sz="2800" dirty="0"/>
          </a:p>
          <a:p>
            <a:endParaRPr lang="en-US" dirty="0"/>
          </a:p>
        </p:txBody>
      </p:sp>
    </p:spTree>
    <p:extLst>
      <p:ext uri="{BB962C8B-B14F-4D97-AF65-F5344CB8AC3E}">
        <p14:creationId xmlns:p14="http://schemas.microsoft.com/office/powerpoint/2010/main" val="2506608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tools for learning were identified as useful or needed but lacking</a:t>
            </a:r>
            <a:r>
              <a:rPr lang="en-US" dirty="0" smtClean="0"/>
              <a:t>?</a:t>
            </a:r>
            <a:endParaRPr lang="en-US" dirty="0"/>
          </a:p>
        </p:txBody>
      </p:sp>
      <p:sp>
        <p:nvSpPr>
          <p:cNvPr id="3" name="Content Placeholder 2"/>
          <p:cNvSpPr>
            <a:spLocks noGrp="1"/>
          </p:cNvSpPr>
          <p:nvPr>
            <p:ph idx="1"/>
          </p:nvPr>
        </p:nvSpPr>
        <p:spPr/>
        <p:txBody>
          <a:bodyPr numCol="2">
            <a:normAutofit/>
          </a:bodyPr>
          <a:lstStyle/>
          <a:p>
            <a:r>
              <a:rPr lang="en-US" sz="3200" dirty="0" smtClean="0"/>
              <a:t>Practicing (10.71%)</a:t>
            </a:r>
            <a:endParaRPr lang="en-US" sz="3200" dirty="0"/>
          </a:p>
          <a:p>
            <a:r>
              <a:rPr lang="en-US" sz="3200" dirty="0" smtClean="0"/>
              <a:t>Lecture (6.43%)</a:t>
            </a:r>
            <a:endParaRPr lang="en-US" sz="3200" dirty="0"/>
          </a:p>
          <a:p>
            <a:r>
              <a:rPr lang="en-US" sz="3200" dirty="0" smtClean="0"/>
              <a:t>Examples (5.71%)</a:t>
            </a:r>
            <a:endParaRPr lang="en-US" sz="3200" dirty="0"/>
          </a:p>
          <a:p>
            <a:r>
              <a:rPr lang="en-US" sz="3200" dirty="0" smtClean="0"/>
              <a:t>Definitions (2.14%)</a:t>
            </a:r>
            <a:endParaRPr lang="en-US" sz="3200" dirty="0"/>
          </a:p>
          <a:p>
            <a:r>
              <a:rPr lang="en-US" sz="3200" dirty="0" smtClean="0"/>
              <a:t>Studying (1.43%)</a:t>
            </a:r>
            <a:endParaRPr lang="en-US" sz="3200" dirty="0"/>
          </a:p>
          <a:p>
            <a:endParaRPr lang="en-US" sz="3200" dirty="0" smtClean="0"/>
          </a:p>
          <a:p>
            <a:r>
              <a:rPr lang="en-US" sz="3200" dirty="0" smtClean="0"/>
              <a:t>Reading (0.71%)</a:t>
            </a:r>
            <a:endParaRPr lang="en-US" sz="3200" dirty="0"/>
          </a:p>
          <a:p>
            <a:r>
              <a:rPr lang="en-US" sz="3200" dirty="0" smtClean="0"/>
              <a:t>Online Resources (0.71%)</a:t>
            </a:r>
            <a:endParaRPr lang="en-US" sz="3200" dirty="0"/>
          </a:p>
          <a:p>
            <a:r>
              <a:rPr lang="en-US" sz="3200" dirty="0" smtClean="0"/>
              <a:t>Textbook (0.71%)</a:t>
            </a:r>
            <a:endParaRPr lang="en-US" sz="3200" dirty="0"/>
          </a:p>
          <a:p>
            <a:r>
              <a:rPr lang="en-US" sz="3200" dirty="0" smtClean="0"/>
              <a:t>None (74.29%)</a:t>
            </a:r>
            <a:endParaRPr lang="en-US" sz="3200" dirty="0"/>
          </a:p>
        </p:txBody>
      </p:sp>
    </p:spTree>
    <p:extLst>
      <p:ext uri="{BB962C8B-B14F-4D97-AF65-F5344CB8AC3E}">
        <p14:creationId xmlns:p14="http://schemas.microsoft.com/office/powerpoint/2010/main" val="295622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Did the student indicate a difficulty in the mode of instruction of the previous courses</a:t>
            </a:r>
            <a:r>
              <a:rPr lang="en-US" dirty="0" smtClean="0"/>
              <a:t>?</a:t>
            </a:r>
            <a:endParaRPr lang="en-US" dirty="0"/>
          </a:p>
        </p:txBody>
      </p:sp>
      <p:sp>
        <p:nvSpPr>
          <p:cNvPr id="3" name="Content Placeholder 2"/>
          <p:cNvSpPr>
            <a:spLocks noGrp="1"/>
          </p:cNvSpPr>
          <p:nvPr>
            <p:ph idx="1"/>
          </p:nvPr>
        </p:nvSpPr>
        <p:spPr/>
        <p:txBody>
          <a:bodyPr numCol="2">
            <a:normAutofit lnSpcReduction="10000"/>
          </a:bodyPr>
          <a:lstStyle/>
          <a:p>
            <a:pPr>
              <a:spcBef>
                <a:spcPts val="1800"/>
              </a:spcBef>
            </a:pPr>
            <a:r>
              <a:rPr lang="en-US" sz="2800" dirty="0" smtClean="0"/>
              <a:t>Insufficient Explanation (12.86%)</a:t>
            </a:r>
            <a:endParaRPr lang="en-US" sz="2800" dirty="0"/>
          </a:p>
          <a:p>
            <a:pPr>
              <a:spcBef>
                <a:spcPts val="1800"/>
              </a:spcBef>
            </a:pPr>
            <a:r>
              <a:rPr lang="en-US" sz="2800" dirty="0" smtClean="0"/>
              <a:t>Not </a:t>
            </a:r>
            <a:r>
              <a:rPr lang="en-US" sz="2800" dirty="0"/>
              <a:t>enough time during </a:t>
            </a:r>
            <a:r>
              <a:rPr lang="en-US" sz="2800" dirty="0" smtClean="0"/>
              <a:t>semester (8.57%)</a:t>
            </a:r>
            <a:endParaRPr lang="en-US" sz="2800" dirty="0"/>
          </a:p>
          <a:p>
            <a:pPr>
              <a:spcBef>
                <a:spcPts val="1800"/>
              </a:spcBef>
            </a:pPr>
            <a:r>
              <a:rPr lang="en-US" sz="2800" dirty="0" smtClean="0"/>
              <a:t>Insufficient scaffolding (4.29%)</a:t>
            </a:r>
            <a:endParaRPr lang="en-US" sz="2800" dirty="0"/>
          </a:p>
          <a:p>
            <a:pPr>
              <a:spcBef>
                <a:spcPts val="1800"/>
              </a:spcBef>
            </a:pPr>
            <a:r>
              <a:rPr lang="en-US" sz="2800" dirty="0" smtClean="0"/>
              <a:t>Concept </a:t>
            </a:r>
            <a:r>
              <a:rPr lang="en-US" sz="2800" dirty="0"/>
              <a:t>not made </a:t>
            </a:r>
            <a:r>
              <a:rPr lang="en-US" sz="2800" dirty="0" smtClean="0"/>
              <a:t>Relevant (4.29%)</a:t>
            </a:r>
            <a:endParaRPr lang="en-US" sz="2800" dirty="0"/>
          </a:p>
          <a:p>
            <a:pPr>
              <a:spcBef>
                <a:spcPts val="1800"/>
              </a:spcBef>
            </a:pPr>
            <a:r>
              <a:rPr lang="en-US" sz="2800" dirty="0" smtClean="0"/>
              <a:t>Course </a:t>
            </a:r>
            <a:r>
              <a:rPr lang="en-US" sz="2800" dirty="0"/>
              <a:t>sped up at the </a:t>
            </a:r>
            <a:r>
              <a:rPr lang="en-US" sz="2800" dirty="0" smtClean="0"/>
              <a:t>end (1.43%)</a:t>
            </a:r>
            <a:endParaRPr lang="en-US" sz="2800" dirty="0"/>
          </a:p>
          <a:p>
            <a:pPr>
              <a:spcBef>
                <a:spcPts val="1800"/>
              </a:spcBef>
            </a:pPr>
            <a:r>
              <a:rPr lang="en-US" sz="2800" dirty="0" smtClean="0"/>
              <a:t>Instructor unclear (0.71%)</a:t>
            </a:r>
            <a:endParaRPr lang="en-US" sz="2800" dirty="0"/>
          </a:p>
          <a:p>
            <a:pPr>
              <a:spcBef>
                <a:spcPts val="1800"/>
              </a:spcBef>
            </a:pPr>
            <a:r>
              <a:rPr lang="en-US" sz="2800" dirty="0" smtClean="0"/>
              <a:t>When </a:t>
            </a:r>
            <a:r>
              <a:rPr lang="en-US" sz="2800" dirty="0"/>
              <a:t>covered in the </a:t>
            </a:r>
            <a:r>
              <a:rPr lang="en-US" sz="2800" dirty="0" smtClean="0"/>
              <a:t>semester (0.71%)</a:t>
            </a:r>
            <a:endParaRPr lang="en-US" sz="2800" dirty="0"/>
          </a:p>
          <a:p>
            <a:pPr>
              <a:spcBef>
                <a:spcPts val="1800"/>
              </a:spcBef>
            </a:pPr>
            <a:r>
              <a:rPr lang="en-US" sz="2800" dirty="0" smtClean="0"/>
              <a:t>None (65%)</a:t>
            </a:r>
            <a:endParaRPr lang="en-US" sz="28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736069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Codes</a:t>
            </a:r>
            <a:endParaRPr lang="en-US" dirty="0"/>
          </a:p>
        </p:txBody>
      </p:sp>
      <p:sp>
        <p:nvSpPr>
          <p:cNvPr id="3" name="Content Placeholder 2"/>
          <p:cNvSpPr>
            <a:spLocks noGrp="1"/>
          </p:cNvSpPr>
          <p:nvPr>
            <p:ph idx="1"/>
          </p:nvPr>
        </p:nvSpPr>
        <p:spPr/>
        <p:txBody>
          <a:bodyPr>
            <a:normAutofit/>
          </a:bodyPr>
          <a:lstStyle/>
          <a:p>
            <a:pPr lvl="0">
              <a:spcBef>
                <a:spcPts val="1800"/>
              </a:spcBef>
            </a:pPr>
            <a:r>
              <a:rPr lang="en-US" sz="2800" dirty="0"/>
              <a:t>Did the student show sophisticated metacognitive awareness in their response</a:t>
            </a:r>
            <a:r>
              <a:rPr lang="en-US" sz="2800" dirty="0" smtClean="0"/>
              <a:t>? (3.57%)</a:t>
            </a:r>
            <a:endParaRPr lang="en-US" sz="2800" dirty="0"/>
          </a:p>
          <a:p>
            <a:pPr lvl="0">
              <a:spcBef>
                <a:spcPts val="1800"/>
              </a:spcBef>
            </a:pPr>
            <a:r>
              <a:rPr lang="en-US" sz="2800" dirty="0"/>
              <a:t>Did the student experience a lack of comfort with the difficult topic</a:t>
            </a:r>
            <a:r>
              <a:rPr lang="en-US" sz="2800" dirty="0" smtClean="0"/>
              <a:t>? (5.71%)</a:t>
            </a:r>
            <a:endParaRPr lang="en-US" sz="2800" dirty="0"/>
          </a:p>
          <a:p>
            <a:pPr lvl="0">
              <a:spcBef>
                <a:spcPts val="1800"/>
              </a:spcBef>
            </a:pPr>
            <a:r>
              <a:rPr lang="en-US" sz="2800" dirty="0"/>
              <a:t>Did the student express difficulty with the abstract nature of the problem</a:t>
            </a:r>
            <a:r>
              <a:rPr lang="en-US" sz="2800" dirty="0" smtClean="0"/>
              <a:t>? (14.29%)</a:t>
            </a:r>
            <a:endParaRPr lang="en-US" sz="2800" dirty="0"/>
          </a:p>
          <a:p>
            <a:pPr lvl="0">
              <a:spcBef>
                <a:spcPts val="1800"/>
              </a:spcBef>
            </a:pPr>
            <a:r>
              <a:rPr lang="en-US" sz="2800" dirty="0"/>
              <a:t>Did the student express a difficulty in topic transfer</a:t>
            </a:r>
            <a:r>
              <a:rPr lang="en-US" sz="2800" dirty="0" smtClean="0"/>
              <a:t>? (2.14%)</a:t>
            </a:r>
            <a:endParaRPr lang="en-US" sz="2800" dirty="0"/>
          </a:p>
        </p:txBody>
      </p:sp>
    </p:spTree>
    <p:extLst>
      <p:ext uri="{BB962C8B-B14F-4D97-AF65-F5344CB8AC3E}">
        <p14:creationId xmlns:p14="http://schemas.microsoft.com/office/powerpoint/2010/main" val="8961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Autofit/>
          </a:bodyPr>
          <a:lstStyle/>
          <a:p>
            <a:r>
              <a:rPr lang="en-US" sz="2800" dirty="0" smtClean="0"/>
              <a:t>The analysis shows that students place blame more than 75% of the time, but are equally likely to blame themselves, their instructor, or the problem itself</a:t>
            </a:r>
            <a:endParaRPr lang="en-US" sz="2800" dirty="0"/>
          </a:p>
          <a:p>
            <a:r>
              <a:rPr lang="en-US" sz="2800" dirty="0" smtClean="0"/>
              <a:t>Relatively </a:t>
            </a:r>
            <a:r>
              <a:rPr lang="en-US" sz="2800" dirty="0"/>
              <a:t>few of the students identified any fault in their own behavior, even when they blamed themselves (comparing blame of </a:t>
            </a:r>
            <a:r>
              <a:rPr lang="en-US" sz="2800" dirty="0" smtClean="0"/>
              <a:t>student, </a:t>
            </a:r>
            <a:r>
              <a:rPr lang="en-US" sz="2800" dirty="0"/>
              <a:t>25% with total blame on student behavior, 6.43%).</a:t>
            </a:r>
          </a:p>
          <a:p>
            <a:r>
              <a:rPr lang="en-US" sz="2800" dirty="0" smtClean="0"/>
              <a:t>Students identified a lack of adequate </a:t>
            </a:r>
            <a:r>
              <a:rPr lang="en-US" sz="2800" dirty="0"/>
              <a:t>lectures and clear and numerous examples </a:t>
            </a:r>
            <a:r>
              <a:rPr lang="en-US" sz="2800" dirty="0" smtClean="0"/>
              <a:t>as barriers to their understanding</a:t>
            </a:r>
            <a:endParaRPr lang="en-US" sz="2800" dirty="0"/>
          </a:p>
          <a:p>
            <a:r>
              <a:rPr lang="en-US" sz="2800" dirty="0" smtClean="0"/>
              <a:t>Interesting </a:t>
            </a:r>
            <a:r>
              <a:rPr lang="en-US" sz="2800" dirty="0"/>
              <a:t>to see </a:t>
            </a:r>
            <a:r>
              <a:rPr lang="en-US" sz="2800" dirty="0" smtClean="0"/>
              <a:t>evidence </a:t>
            </a:r>
            <a:r>
              <a:rPr lang="en-US" sz="2800" dirty="0"/>
              <a:t>of metacognition and </a:t>
            </a:r>
            <a:r>
              <a:rPr lang="en-US" sz="2800" dirty="0" smtClean="0"/>
              <a:t>transfer</a:t>
            </a:r>
            <a:endParaRPr lang="en-US" sz="2800" dirty="0"/>
          </a:p>
        </p:txBody>
      </p:sp>
    </p:spTree>
    <p:extLst>
      <p:ext uri="{BB962C8B-B14F-4D97-AF65-F5344CB8AC3E}">
        <p14:creationId xmlns:p14="http://schemas.microsoft.com/office/powerpoint/2010/main" val="836744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sp>
        <p:nvSpPr>
          <p:cNvPr id="3" name="Content Placeholder 2"/>
          <p:cNvSpPr>
            <a:spLocks noGrp="1"/>
          </p:cNvSpPr>
          <p:nvPr>
            <p:ph idx="1"/>
          </p:nvPr>
        </p:nvSpPr>
        <p:spPr/>
        <p:txBody>
          <a:bodyPr/>
          <a:lstStyle/>
          <a:p>
            <a:r>
              <a:rPr lang="en-US" dirty="0" smtClean="0"/>
              <a:t>A </a:t>
            </a:r>
            <a:r>
              <a:rPr lang="en-US" dirty="0"/>
              <a:t>cross-section of data to determine if there are clusters of responses </a:t>
            </a:r>
            <a:endParaRPr lang="en-US" dirty="0" smtClean="0"/>
          </a:p>
          <a:p>
            <a:r>
              <a:rPr lang="en-US" dirty="0" smtClean="0"/>
              <a:t>Further </a:t>
            </a:r>
            <a:r>
              <a:rPr lang="en-US" dirty="0"/>
              <a:t>study may show that some of the codes are likely less independent than the methodology initially </a:t>
            </a:r>
            <a:r>
              <a:rPr lang="en-US" dirty="0" smtClean="0"/>
              <a:t>assumes</a:t>
            </a:r>
            <a:endParaRPr lang="en-US" dirty="0"/>
          </a:p>
          <a:p>
            <a:r>
              <a:rPr lang="en-US" dirty="0"/>
              <a:t>There is a great deal of research on entity and incremental theories of intelligence, but additional understanding of correlative features of these theories in students would help to identify and change student practices before they lead to future problems.</a:t>
            </a:r>
          </a:p>
          <a:p>
            <a:endParaRPr lang="en-US" dirty="0"/>
          </a:p>
        </p:txBody>
      </p:sp>
    </p:spTree>
    <p:extLst>
      <p:ext uri="{BB962C8B-B14F-4D97-AF65-F5344CB8AC3E}">
        <p14:creationId xmlns:p14="http://schemas.microsoft.com/office/powerpoint/2010/main" val="348129993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366</TotalTime>
  <Words>664</Words>
  <Application>Microsoft Office PowerPoint</Application>
  <PresentationFormat>Widescreen</PresentationFormat>
  <Paragraphs>77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 Light</vt:lpstr>
      <vt:lpstr>Calibri</vt:lpstr>
      <vt:lpstr>Retrospect</vt:lpstr>
      <vt:lpstr>Examining the Intermediate Programmers Understanding of the Learning Process</vt:lpstr>
      <vt:lpstr>Computing Education</vt:lpstr>
      <vt:lpstr>First Day Survey</vt:lpstr>
      <vt:lpstr>Qualitative Analysis</vt:lpstr>
      <vt:lpstr>Where did students place the blame for the difficulty of the topic?</vt:lpstr>
      <vt:lpstr>Did the students show either a entity or incremental theory of intelligence in their responses?</vt:lpstr>
      <vt:lpstr>Did the student indicate a behavioral failure in their approach to the problem?</vt:lpstr>
      <vt:lpstr>What tools for learning were identified as useful or needed but lacking?</vt:lpstr>
      <vt:lpstr>Did the student indicate a difficulty in the mode of instruction of the previous courses?</vt:lpstr>
      <vt:lpstr>Last Codes</vt:lpstr>
      <vt:lpstr>Conclusions</vt:lpstr>
      <vt:lpstr>Future Work</vt:lpstr>
    </vt:vector>
  </TitlesOfParts>
  <Company>Rochester Institute of Technology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Decker</dc:creator>
  <cp:lastModifiedBy>Adrienne Decker</cp:lastModifiedBy>
  <cp:revision>36</cp:revision>
  <dcterms:created xsi:type="dcterms:W3CDTF">2016-09-22T22:50:06Z</dcterms:created>
  <dcterms:modified xsi:type="dcterms:W3CDTF">2016-10-13T16:25:54Z</dcterms:modified>
</cp:coreProperties>
</file>