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7" r:id="rId2"/>
    <p:sldId id="258" r:id="rId3"/>
    <p:sldId id="259" r:id="rId4"/>
    <p:sldId id="260" r:id="rId5"/>
    <p:sldId id="270" r:id="rId6"/>
    <p:sldId id="272" r:id="rId7"/>
    <p:sldId id="276" r:id="rId8"/>
    <p:sldId id="277" r:id="rId9"/>
    <p:sldId id="278" r:id="rId10"/>
    <p:sldId id="271" r:id="rId11"/>
    <p:sldId id="268" r:id="rId12"/>
    <p:sldId id="269" r:id="rId13"/>
    <p:sldId id="273" r:id="rId14"/>
    <p:sldId id="280" r:id="rId15"/>
    <p:sldId id="274" r:id="rId16"/>
    <p:sldId id="275" r:id="rId17"/>
    <p:sldId id="267" r:id="rId18"/>
    <p:sldId id="279" r:id="rId1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FF66"/>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5" autoAdjust="0"/>
    <p:restoredTop sz="86187" autoAdjust="0"/>
  </p:normalViewPr>
  <p:slideViewPr>
    <p:cSldViewPr>
      <p:cViewPr>
        <p:scale>
          <a:sx n="91" d="100"/>
          <a:sy n="91" d="100"/>
        </p:scale>
        <p:origin x="-144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142601FC-DF79-4647-B956-9282FC96B08E}" type="datetimeFigureOut">
              <a:rPr lang="en-US" smtClean="0"/>
              <a:t>9/7/2012</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84CABDC2-5B4A-4214-B796-2AB795127AC0}" type="slidenum">
              <a:rPr lang="en-US" smtClean="0"/>
              <a:t>‹#›</a:t>
            </a:fld>
            <a:endParaRPr lang="en-US"/>
          </a:p>
        </p:txBody>
      </p:sp>
    </p:spTree>
    <p:extLst>
      <p:ext uri="{BB962C8B-B14F-4D97-AF65-F5344CB8AC3E}">
        <p14:creationId xmlns:p14="http://schemas.microsoft.com/office/powerpoint/2010/main" val="21658718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858899FD-9A94-4518-B9BE-AA58FE99E060}" type="datetimeFigureOut">
              <a:rPr lang="en-US" smtClean="0"/>
              <a:t>9/7/2012</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CD0FD8F1-B13A-44E6-8779-0D4454FEF0DB}" type="slidenum">
              <a:rPr lang="en-US" smtClean="0"/>
              <a:t>‹#›</a:t>
            </a:fld>
            <a:endParaRPr lang="en-US"/>
          </a:p>
        </p:txBody>
      </p:sp>
    </p:spTree>
    <p:extLst>
      <p:ext uri="{BB962C8B-B14F-4D97-AF65-F5344CB8AC3E}">
        <p14:creationId xmlns:p14="http://schemas.microsoft.com/office/powerpoint/2010/main" val="67427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Display technology -</a:t>
            </a:r>
            <a:r>
              <a:rPr lang="en-US" baseline="0" dirty="0" smtClean="0"/>
              <a:t> </a:t>
            </a:r>
            <a:r>
              <a:rPr lang="en-US" dirty="0" smtClean="0"/>
              <a:t>Including the interface signals to drive the device such as component, composite, or digital connectivity.  </a:t>
            </a:r>
          </a:p>
          <a:p>
            <a:endParaRPr lang="en-US" dirty="0"/>
          </a:p>
        </p:txBody>
      </p:sp>
      <p:sp>
        <p:nvSpPr>
          <p:cNvPr id="4" name="Slide Number Placeholder 3"/>
          <p:cNvSpPr>
            <a:spLocks noGrp="1"/>
          </p:cNvSpPr>
          <p:nvPr>
            <p:ph type="sldNum" sz="quarter" idx="10"/>
          </p:nvPr>
        </p:nvSpPr>
        <p:spPr/>
        <p:txBody>
          <a:bodyPr/>
          <a:lstStyle/>
          <a:p>
            <a:fld id="{CD0FD8F1-B13A-44E6-8779-0D4454FEF0DB}" type="slidenum">
              <a:rPr lang="en-US" smtClean="0"/>
              <a:t>8</a:t>
            </a:fld>
            <a:endParaRPr lang="en-US"/>
          </a:p>
        </p:txBody>
      </p:sp>
    </p:spTree>
    <p:extLst>
      <p:ext uri="{BB962C8B-B14F-4D97-AF65-F5344CB8AC3E}">
        <p14:creationId xmlns:p14="http://schemas.microsoft.com/office/powerpoint/2010/main" val="4137110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Example: Variations in the configuration and spacing of buttons and analog sticks on console-specific d-pads can impact the play experience.</a:t>
            </a:r>
          </a:p>
          <a:p>
            <a:endParaRPr lang="en-US" dirty="0"/>
          </a:p>
        </p:txBody>
      </p:sp>
      <p:sp>
        <p:nvSpPr>
          <p:cNvPr id="4" name="Slide Number Placeholder 3"/>
          <p:cNvSpPr>
            <a:spLocks noGrp="1"/>
          </p:cNvSpPr>
          <p:nvPr>
            <p:ph type="sldNum" sz="quarter" idx="10"/>
          </p:nvPr>
        </p:nvSpPr>
        <p:spPr/>
        <p:txBody>
          <a:bodyPr/>
          <a:lstStyle/>
          <a:p>
            <a:fld id="{CD0FD8F1-B13A-44E6-8779-0D4454FEF0DB}" type="slidenum">
              <a:rPr lang="en-US" smtClean="0"/>
              <a:t>11</a:t>
            </a:fld>
            <a:endParaRPr lang="en-US"/>
          </a:p>
        </p:txBody>
      </p:sp>
    </p:spTree>
    <p:extLst>
      <p:ext uri="{BB962C8B-B14F-4D97-AF65-F5344CB8AC3E}">
        <p14:creationId xmlns:p14="http://schemas.microsoft.com/office/powerpoint/2010/main" val="923198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Furthermore, some elements in this layer are exceedingly difficult to address, such as the use of light gun technologies on modern flat panel displays.</a:t>
            </a:r>
          </a:p>
        </p:txBody>
      </p:sp>
      <p:sp>
        <p:nvSpPr>
          <p:cNvPr id="4" name="Slide Number Placeholder 3"/>
          <p:cNvSpPr>
            <a:spLocks noGrp="1"/>
          </p:cNvSpPr>
          <p:nvPr>
            <p:ph type="sldNum" sz="quarter" idx="10"/>
          </p:nvPr>
        </p:nvSpPr>
        <p:spPr/>
        <p:txBody>
          <a:bodyPr/>
          <a:lstStyle/>
          <a:p>
            <a:fld id="{CD0FD8F1-B13A-44E6-8779-0D4454FEF0DB}" type="slidenum">
              <a:rPr lang="en-US" smtClean="0"/>
              <a:t>12</a:t>
            </a:fld>
            <a:endParaRPr lang="en-US"/>
          </a:p>
        </p:txBody>
      </p:sp>
    </p:spTree>
    <p:extLst>
      <p:ext uri="{BB962C8B-B14F-4D97-AF65-F5344CB8AC3E}">
        <p14:creationId xmlns:p14="http://schemas.microsoft.com/office/powerpoint/2010/main" val="2388561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Each discrete component in the hardware processor layer has a number of characteristics that may have an impact on significant properties.  For example, different processor series have their own characteristics (instruction sets, address ranges, bit widths for data) as well as strengths and weaknesses (how well they deal with memory manipulation, integer and floating point calculations).  Memory can be described in terms of its size, speed, and type (ROM and RAM variations).  Specialty chips for video can have strengths in terms of sprite abilities or fast memory management, and audio processing has an entire set of properties related to FM or wavetable, frequency range, bit depth, channels, and sound bank design.</a:t>
            </a:r>
          </a:p>
          <a:p>
            <a:endParaRPr lang="en-US" dirty="0"/>
          </a:p>
        </p:txBody>
      </p:sp>
      <p:sp>
        <p:nvSpPr>
          <p:cNvPr id="4" name="Slide Number Placeholder 3"/>
          <p:cNvSpPr>
            <a:spLocks noGrp="1"/>
          </p:cNvSpPr>
          <p:nvPr>
            <p:ph type="sldNum" sz="quarter" idx="10"/>
          </p:nvPr>
        </p:nvSpPr>
        <p:spPr/>
        <p:txBody>
          <a:bodyPr/>
          <a:lstStyle/>
          <a:p>
            <a:fld id="{CD0FD8F1-B13A-44E6-8779-0D4454FEF0DB}" type="slidenum">
              <a:rPr lang="en-US" smtClean="0"/>
              <a:t>13</a:t>
            </a:fld>
            <a:endParaRPr lang="en-US"/>
          </a:p>
        </p:txBody>
      </p:sp>
    </p:spTree>
    <p:extLst>
      <p:ext uri="{BB962C8B-B14F-4D97-AF65-F5344CB8AC3E}">
        <p14:creationId xmlns:p14="http://schemas.microsoft.com/office/powerpoint/2010/main" val="2516854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layer, although further from the hardware, can still create several challenges that must be addressed.  For example, evolution of standard libraries, such as DirectX and OpenGL may exhibit compatibility problems with newer hardware, as well as continued support for older, and often deprecated, functionality.  For example, older games reliant upon DirectX 6 are often difficult to execute on modern Windows Flavors.  Even when it is possible to run such games in virtual machines with older flavors of the Windows Operating System, compatibility between the hardware, guest OS, and host OS can prove difficult.  In addition, older operating system environments such as CP/M, OS/2, and earlier DOS environments must be provided through either emulation or virtualization efforts and must support legacy mappings.  Issues in DOS such as extended and expanded memory management, terminate and stay resident routines (TSRs), and VESA graphics library extensions are not always possible to emulate correctly.  </a:t>
            </a:r>
          </a:p>
          <a:p>
            <a:endParaRPr lang="en-US" dirty="0"/>
          </a:p>
        </p:txBody>
      </p:sp>
      <p:sp>
        <p:nvSpPr>
          <p:cNvPr id="4" name="Slide Number Placeholder 3"/>
          <p:cNvSpPr>
            <a:spLocks noGrp="1"/>
          </p:cNvSpPr>
          <p:nvPr>
            <p:ph type="sldNum" sz="quarter" idx="10"/>
          </p:nvPr>
        </p:nvSpPr>
        <p:spPr/>
        <p:txBody>
          <a:bodyPr/>
          <a:lstStyle/>
          <a:p>
            <a:fld id="{CD0FD8F1-B13A-44E6-8779-0D4454FEF0DB}" type="slidenum">
              <a:rPr lang="en-US" smtClean="0"/>
              <a:t>16</a:t>
            </a:fld>
            <a:endParaRPr lang="en-US"/>
          </a:p>
        </p:txBody>
      </p:sp>
    </p:spTree>
    <p:extLst>
      <p:ext uri="{BB962C8B-B14F-4D97-AF65-F5344CB8AC3E}">
        <p14:creationId xmlns:p14="http://schemas.microsoft.com/office/powerpoint/2010/main" val="49785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09C3F4-52B8-4334-B4BD-1798F76EF53A}" type="datetimeFigureOut">
              <a:rPr lang="en-US" smtClean="0"/>
              <a:pPr/>
              <a:t>9/7/2012</a:t>
            </a:fld>
            <a:endParaRPr lang="en-US"/>
          </a:p>
        </p:txBody>
      </p:sp>
      <p:sp>
        <p:nvSpPr>
          <p:cNvPr id="6" name="Slide Number Placeholder 5"/>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9C3F4-52B8-4334-B4BD-1798F76EF53A}" type="datetimeFigureOut">
              <a:rPr lang="en-US" smtClean="0"/>
              <a:pPr/>
              <a:t>9/7/2012</a:t>
            </a:fld>
            <a:endParaRPr lang="en-US"/>
          </a:p>
        </p:txBody>
      </p:sp>
      <p:sp>
        <p:nvSpPr>
          <p:cNvPr id="6" name="Slide Number Placeholder 5"/>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09C3F4-52B8-4334-B4BD-1798F76EF53A}" type="datetimeFigureOut">
              <a:rPr lang="en-US" smtClean="0"/>
              <a:pPr/>
              <a:t>9/7/2012</a:t>
            </a:fld>
            <a:endParaRPr lang="en-US"/>
          </a:p>
        </p:txBody>
      </p:sp>
      <p:sp>
        <p:nvSpPr>
          <p:cNvPr id="6" name="Slide Number Placeholder 5"/>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09C3F4-52B8-4334-B4BD-1798F76EF53A}" type="datetimeFigureOut">
              <a:rPr lang="en-US" smtClean="0"/>
              <a:pPr/>
              <a:t>9/7/2012</a:t>
            </a:fld>
            <a:endParaRPr lang="en-US"/>
          </a:p>
        </p:txBody>
      </p:sp>
      <p:sp>
        <p:nvSpPr>
          <p:cNvPr id="7" name="Slide Number Placeholder 6"/>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09800"/>
            <a:ext cx="4040188" cy="3733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09C3F4-52B8-4334-B4BD-1798F76EF53A}" type="datetimeFigureOut">
              <a:rPr lang="en-US" smtClean="0"/>
              <a:pPr/>
              <a:t>9/7/2012</a:t>
            </a:fld>
            <a:endParaRPr lang="en-US"/>
          </a:p>
        </p:txBody>
      </p:sp>
      <p:sp>
        <p:nvSpPr>
          <p:cNvPr id="9" name="Slide Number Placeholder 8"/>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09C3F4-52B8-4334-B4BD-1798F76EF53A}" type="datetimeFigureOut">
              <a:rPr lang="en-US" smtClean="0"/>
              <a:pPr/>
              <a:t>9/7/2012</a:t>
            </a:fld>
            <a:endParaRPr lang="en-US"/>
          </a:p>
        </p:txBody>
      </p:sp>
      <p:sp>
        <p:nvSpPr>
          <p:cNvPr id="5" name="Slide Number Placeholder 4"/>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09C3F4-52B8-4334-B4BD-1798F76EF53A}" type="datetimeFigureOut">
              <a:rPr lang="en-US" smtClean="0"/>
              <a:pPr/>
              <a:t>9/7/2012</a:t>
            </a:fld>
            <a:endParaRPr lang="en-US"/>
          </a:p>
        </p:txBody>
      </p:sp>
      <p:sp>
        <p:nvSpPr>
          <p:cNvPr id="4" name="Slide Number Placeholder 3"/>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670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313" cy="4508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09C3F4-52B8-4334-B4BD-1798F76EF53A}" type="datetimeFigureOut">
              <a:rPr lang="en-US" smtClean="0"/>
              <a:pPr/>
              <a:t>9/7/2012</a:t>
            </a:fld>
            <a:endParaRPr lang="en-US"/>
          </a:p>
        </p:txBody>
      </p:sp>
      <p:sp>
        <p:nvSpPr>
          <p:cNvPr id="7" name="Slide Number Placeholder 6"/>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3434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3730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910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09C3F4-52B8-4334-B4BD-1798F76EF53A}" type="datetimeFigureOut">
              <a:rPr lang="en-US" smtClean="0"/>
              <a:pPr/>
              <a:t>9/7/2012</a:t>
            </a:fld>
            <a:endParaRPr lang="en-US"/>
          </a:p>
        </p:txBody>
      </p:sp>
      <p:sp>
        <p:nvSpPr>
          <p:cNvPr id="7" name="Slide Number Placeholder 6"/>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9C3F4-52B8-4334-B4BD-1798F76EF53A}" type="datetimeFigureOut">
              <a:rPr lang="en-US" smtClean="0"/>
              <a:pPr/>
              <a:t>9/7/2012</a:t>
            </a:fld>
            <a:endParaRPr lang="en-US"/>
          </a:p>
        </p:txBody>
      </p:sp>
      <p:sp>
        <p:nvSpPr>
          <p:cNvPr id="6" name="Slide Number Placeholder 5"/>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668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668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9C3F4-52B8-4334-B4BD-1798F76EF53A}" type="datetimeFigureOut">
              <a:rPr lang="en-US" smtClean="0"/>
              <a:pPr/>
              <a:t>9/7/2012</a:t>
            </a:fld>
            <a:endParaRPr lang="en-US"/>
          </a:p>
        </p:txBody>
      </p:sp>
      <p:sp>
        <p:nvSpPr>
          <p:cNvPr id="6" name="Slide Number Placeholder 5"/>
          <p:cNvSpPr>
            <a:spLocks noGrp="1"/>
          </p:cNvSpPr>
          <p:nvPr>
            <p:ph type="sldNum" sz="quarter" idx="12"/>
          </p:nvPr>
        </p:nvSpPr>
        <p:spPr/>
        <p:txBody>
          <a:bodyPr/>
          <a:lstStyle/>
          <a:p>
            <a:fld id="{88B8F225-409F-4EC5-AFE7-6700A311837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rit_black_no_bar.jpg"/>
          <p:cNvPicPr>
            <a:picLocks noChangeAspect="1"/>
          </p:cNvPicPr>
          <p:nvPr/>
        </p:nvPicPr>
        <p:blipFill>
          <a:blip r:embed="rId13" cstate="print"/>
          <a:stretch>
            <a:fillRect/>
          </a:stretch>
        </p:blipFill>
        <p:spPr>
          <a:xfrm>
            <a:off x="7510950" y="6172200"/>
            <a:ext cx="1252050" cy="475803"/>
          </a:xfrm>
          <a:prstGeom prst="rect">
            <a:avLst/>
          </a:prstGeom>
          <a:noFill/>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1"/>
            <a:ext cx="82296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114800" y="6248400"/>
            <a:ext cx="1371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09C3F4-52B8-4334-B4BD-1798F76EF53A}" type="datetimeFigureOut">
              <a:rPr lang="en-US" smtClean="0"/>
              <a:pPr/>
              <a:t>9/7/2012</a:t>
            </a:fld>
            <a:endParaRPr lang="en-US" dirty="0"/>
          </a:p>
        </p:txBody>
      </p:sp>
      <p:sp>
        <p:nvSpPr>
          <p:cNvPr id="6" name="Slide Number Placeholder 5"/>
          <p:cNvSpPr>
            <a:spLocks noGrp="1"/>
          </p:cNvSpPr>
          <p:nvPr>
            <p:ph type="sldNum" sz="quarter" idx="4"/>
          </p:nvPr>
        </p:nvSpPr>
        <p:spPr>
          <a:xfrm>
            <a:off x="5486400" y="6248400"/>
            <a:ext cx="1295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8F225-409F-4EC5-AFE7-6700A3118371}" type="slidenum">
              <a:rPr lang="en-US" smtClean="0"/>
              <a:pPr/>
              <a:t>‹#›</a:t>
            </a:fld>
            <a:endParaRPr lang="en-US"/>
          </a:p>
        </p:txBody>
      </p:sp>
      <p:pic>
        <p:nvPicPr>
          <p:cNvPr id="8" name="Picture 7" descr="Logo_IGM_color_white.jpg"/>
          <p:cNvPicPr>
            <a:picLocks noChangeAspect="1"/>
          </p:cNvPicPr>
          <p:nvPr/>
        </p:nvPicPr>
        <p:blipFill>
          <a:blip r:embed="rId14" cstate="print"/>
          <a:stretch>
            <a:fillRect/>
          </a:stretch>
        </p:blipFill>
        <p:spPr>
          <a:xfrm>
            <a:off x="304800" y="6096001"/>
            <a:ext cx="717093" cy="609599"/>
          </a:xfrm>
          <a:prstGeom prst="rect">
            <a:avLst/>
          </a:prstGeom>
        </p:spPr>
      </p:pic>
      <p:sp>
        <p:nvSpPr>
          <p:cNvPr id="9" name="Rectangle 8"/>
          <p:cNvSpPr/>
          <p:nvPr/>
        </p:nvSpPr>
        <p:spPr>
          <a:xfrm>
            <a:off x="990600" y="6096000"/>
            <a:ext cx="38100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400" dirty="0" smtClean="0">
              <a:solidFill>
                <a:schemeClr val="tx1"/>
              </a:solidFill>
            </a:endParaRPr>
          </a:p>
          <a:p>
            <a:pPr algn="l"/>
            <a:r>
              <a:rPr lang="en-US" sz="800" baseline="0" dirty="0" smtClean="0">
                <a:solidFill>
                  <a:srgbClr val="999999"/>
                </a:solidFill>
              </a:rPr>
              <a:t>School of Interactive Games &amp; Media</a:t>
            </a:r>
          </a:p>
          <a:p>
            <a:pPr algn="l"/>
            <a:r>
              <a:rPr lang="en-US" sz="800" baseline="0" dirty="0" smtClean="0">
                <a:solidFill>
                  <a:srgbClr val="999999"/>
                </a:solidFill>
              </a:rPr>
              <a:t>B. Thomas Golisano College of Computing &amp; Information Sciences</a:t>
            </a:r>
          </a:p>
          <a:p>
            <a:pPr algn="l"/>
            <a:r>
              <a:rPr lang="en-US" sz="800" baseline="0" dirty="0" smtClean="0">
                <a:solidFill>
                  <a:srgbClr val="999999"/>
                </a:solidFill>
              </a:rPr>
              <a:t>Rochester Institute of Technology</a:t>
            </a:r>
          </a:p>
          <a:p>
            <a:pPr algn="l"/>
            <a:r>
              <a:rPr lang="en-US" sz="800" baseline="0" dirty="0" smtClean="0">
                <a:solidFill>
                  <a:srgbClr val="999999"/>
                </a:solidFill>
              </a:rPr>
              <a:t>igm.rit.edu | www.rit.edu</a:t>
            </a:r>
            <a:endParaRPr lang="en-US" sz="800" dirty="0">
              <a:solidFill>
                <a:srgbClr val="999999"/>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Z:\Andystuff\dev_tree\writing\IGM Department\IGM Banners &amp; Artwork\Lab Machine Skin Summer 2009\desktop2.jpg"/>
          <p:cNvPicPr>
            <a:picLocks noChangeAspect="1" noChangeArrowheads="1"/>
          </p:cNvPicPr>
          <p:nvPr/>
        </p:nvPicPr>
        <p:blipFill>
          <a:blip r:embed="rId2" cstate="print"/>
          <a:srcRect/>
          <a:stretch>
            <a:fillRect/>
          </a:stretch>
        </p:blipFill>
        <p:spPr bwMode="auto">
          <a:xfrm>
            <a:off x="0" y="-228600"/>
            <a:ext cx="9144000" cy="5541818"/>
          </a:xfrm>
          <a:prstGeom prst="rect">
            <a:avLst/>
          </a:prstGeom>
          <a:noFill/>
        </p:spPr>
      </p:pic>
      <p:sp>
        <p:nvSpPr>
          <p:cNvPr id="4" name="Title 3"/>
          <p:cNvSpPr>
            <a:spLocks noGrp="1"/>
          </p:cNvSpPr>
          <p:nvPr>
            <p:ph type="title"/>
          </p:nvPr>
        </p:nvSpPr>
        <p:spPr>
          <a:xfrm>
            <a:off x="457200" y="4038600"/>
            <a:ext cx="4572000" cy="1362075"/>
          </a:xfrm>
        </p:spPr>
        <p:txBody>
          <a:bodyPr>
            <a:normAutofit/>
          </a:bodyPr>
          <a:lstStyle/>
          <a:p>
            <a:r>
              <a:rPr lang="en-US" sz="1600" b="0" cap="none" dirty="0"/>
              <a:t>Adrienne Decker, Christopher Egert, Andrew Phelps</a:t>
            </a:r>
            <a:br>
              <a:rPr lang="en-US" sz="1600" b="0" cap="none" dirty="0"/>
            </a:br>
            <a:r>
              <a:rPr lang="en-US" sz="1600" b="0" cap="none" dirty="0"/>
              <a:t>School of Interactive Games and Media</a:t>
            </a:r>
            <a:br>
              <a:rPr lang="en-US" sz="1600" b="0" cap="none" dirty="0"/>
            </a:br>
            <a:r>
              <a:rPr lang="en-US" sz="1600" b="0" cap="none" dirty="0"/>
              <a:t>Rochester Institute of </a:t>
            </a:r>
            <a:r>
              <a:rPr lang="en-US" sz="1600" b="0" cap="none" dirty="0" smtClean="0"/>
              <a:t>Technology</a:t>
            </a:r>
            <a:r>
              <a:rPr lang="en-US" sz="1600" b="0" cap="none" dirty="0"/>
              <a:t/>
            </a:r>
            <a:br>
              <a:rPr lang="en-US" sz="1600" b="0" cap="none" dirty="0"/>
            </a:br>
            <a:r>
              <a:rPr lang="en-US" sz="1600" b="0" cap="none" dirty="0"/>
              <a:t>adrienne@mail.rit.edu  caeics@rit.edu  </a:t>
            </a:r>
            <a:r>
              <a:rPr lang="en-US" sz="1600" b="0" cap="none" dirty="0" smtClean="0"/>
              <a:t>andy@mail.rit.edu</a:t>
            </a:r>
            <a:endParaRPr lang="en-US" sz="1600" b="0" cap="none" dirty="0">
              <a:solidFill>
                <a:srgbClr val="00B0F0"/>
              </a:solidFill>
            </a:endParaRPr>
          </a:p>
        </p:txBody>
      </p:sp>
      <p:sp>
        <p:nvSpPr>
          <p:cNvPr id="5" name="Text Placeholder 4"/>
          <p:cNvSpPr>
            <a:spLocks noGrp="1"/>
          </p:cNvSpPr>
          <p:nvPr>
            <p:ph type="body" idx="1"/>
          </p:nvPr>
        </p:nvSpPr>
        <p:spPr>
          <a:xfrm>
            <a:off x="685800" y="228600"/>
            <a:ext cx="7772400" cy="1142999"/>
          </a:xfrm>
        </p:spPr>
        <p:txBody>
          <a:bodyPr anchor="t" anchorCtr="0"/>
          <a:lstStyle/>
          <a:p>
            <a:r>
              <a:rPr lang="en-US" sz="2800" dirty="0"/>
              <a:t>Technical Properties of Play</a:t>
            </a:r>
          </a:p>
          <a:p>
            <a:r>
              <a:rPr lang="en-US" dirty="0"/>
              <a:t>A technical analysis of significant properties for video game </a:t>
            </a:r>
            <a:r>
              <a:rPr lang="en-US" dirty="0" smtClean="0"/>
              <a:t>preservation</a:t>
            </a:r>
            <a:endParaRPr lang="en-US" dirty="0"/>
          </a:p>
        </p:txBody>
      </p:sp>
      <p:cxnSp>
        <p:nvCxnSpPr>
          <p:cNvPr id="3" name="Straight Connector 2"/>
          <p:cNvCxnSpPr/>
          <p:nvPr/>
        </p:nvCxnSpPr>
        <p:spPr>
          <a:xfrm>
            <a:off x="0" y="1371600"/>
            <a:ext cx="9144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365760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3"/>
          <p:cNvSpPr txBox="1">
            <a:spLocks/>
          </p:cNvSpPr>
          <p:nvPr/>
        </p:nvSpPr>
        <p:spPr>
          <a:xfrm>
            <a:off x="5029200" y="4051738"/>
            <a:ext cx="3886200" cy="1362075"/>
          </a:xfrm>
          <a:prstGeom prst="rect">
            <a:avLst/>
          </a:prstGeom>
        </p:spPr>
        <p:txBody>
          <a:bodyPr vert="horz" lIns="91440" tIns="45720" rIns="91440" bIns="45720" rtlCol="0" anchor="t">
            <a:normAutofit fontScale="90000"/>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sz="1800" b="0" cap="none" dirty="0"/>
              <a:t>Jerome P. McDonough</a:t>
            </a:r>
          </a:p>
          <a:p>
            <a:r>
              <a:rPr lang="en-US" sz="1800" b="0" cap="none" dirty="0"/>
              <a:t>Graduate School of Library and Information Science</a:t>
            </a:r>
          </a:p>
          <a:p>
            <a:r>
              <a:rPr lang="en-US" sz="1800" b="0" cap="none" dirty="0"/>
              <a:t>University of Illinois, Urbana-Champaign</a:t>
            </a:r>
          </a:p>
          <a:p>
            <a:r>
              <a:rPr lang="en-US" sz="1800" b="0" cap="none" dirty="0" smtClean="0"/>
              <a:t>jmcdonou@illinois.edu</a:t>
            </a:r>
            <a:endParaRPr lang="en-US" sz="1800" b="0" cap="none" dirty="0"/>
          </a:p>
          <a:p>
            <a:endParaRPr lang="en-US" sz="2000" b="0" cap="none" dirty="0">
              <a:solidFill>
                <a:srgbClr val="00B0F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Preservation</a:t>
            </a:r>
            <a:endParaRPr lang="en-US" dirty="0"/>
          </a:p>
        </p:txBody>
      </p:sp>
      <p:sp>
        <p:nvSpPr>
          <p:cNvPr id="3" name="Content Placeholder 2"/>
          <p:cNvSpPr>
            <a:spLocks noGrp="1"/>
          </p:cNvSpPr>
          <p:nvPr>
            <p:ph idx="1"/>
          </p:nvPr>
        </p:nvSpPr>
        <p:spPr/>
        <p:txBody>
          <a:bodyPr/>
          <a:lstStyle/>
          <a:p>
            <a:r>
              <a:rPr lang="en-US" dirty="0" smtClean="0"/>
              <a:t>Emulation [</a:t>
            </a:r>
            <a:r>
              <a:rPr lang="en-US" dirty="0"/>
              <a:t>Rothenberg</a:t>
            </a:r>
            <a:r>
              <a:rPr lang="en-US" dirty="0" smtClean="0"/>
              <a:t>]</a:t>
            </a:r>
          </a:p>
          <a:p>
            <a:r>
              <a:rPr lang="en-US" dirty="0" smtClean="0"/>
              <a:t>Migration [</a:t>
            </a:r>
            <a:r>
              <a:rPr lang="en-US" dirty="0" err="1"/>
              <a:t>Bearman</a:t>
            </a:r>
            <a:r>
              <a:rPr lang="en-US" dirty="0" smtClean="0"/>
              <a:t>]</a:t>
            </a:r>
          </a:p>
          <a:p>
            <a:r>
              <a:rPr lang="en-US" dirty="0" smtClean="0"/>
              <a:t>Data </a:t>
            </a:r>
            <a:r>
              <a:rPr lang="en-US" dirty="0"/>
              <a:t>models </a:t>
            </a:r>
            <a:r>
              <a:rPr lang="en-US" dirty="0" smtClean="0"/>
              <a:t>[Hunter, </a:t>
            </a:r>
            <a:r>
              <a:rPr lang="en-US" dirty="0" err="1" smtClean="0"/>
              <a:t>Choudhury</a:t>
            </a:r>
            <a:r>
              <a:rPr lang="en-US" dirty="0" smtClean="0"/>
              <a:t>] [</a:t>
            </a:r>
            <a:r>
              <a:rPr lang="en-US" dirty="0" err="1" smtClean="0"/>
              <a:t>Lazinger</a:t>
            </a:r>
            <a:r>
              <a:rPr lang="en-US" dirty="0" smtClean="0"/>
              <a:t>] </a:t>
            </a:r>
          </a:p>
          <a:p>
            <a:r>
              <a:rPr lang="en-US" dirty="0" smtClean="0"/>
              <a:t>Costs [Wright</a:t>
            </a:r>
            <a:r>
              <a:rPr lang="en-US" dirty="0"/>
              <a:t>, </a:t>
            </a:r>
            <a:r>
              <a:rPr lang="en-US" dirty="0" smtClean="0"/>
              <a:t>Miller, Addis]</a:t>
            </a:r>
            <a:endParaRPr lang="en-US" dirty="0"/>
          </a:p>
        </p:txBody>
      </p:sp>
    </p:spTree>
    <p:extLst>
      <p:ext uri="{BB962C8B-B14F-4D97-AF65-F5344CB8AC3E}">
        <p14:creationId xmlns:p14="http://schemas.microsoft.com/office/powerpoint/2010/main" val="3044917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Game Preservation</a:t>
            </a:r>
            <a:endParaRPr lang="en-US" dirty="0"/>
          </a:p>
        </p:txBody>
      </p:sp>
      <p:sp>
        <p:nvSpPr>
          <p:cNvPr id="3" name="Content Placeholder 2"/>
          <p:cNvSpPr>
            <a:spLocks noGrp="1"/>
          </p:cNvSpPr>
          <p:nvPr>
            <p:ph idx="1"/>
          </p:nvPr>
        </p:nvSpPr>
        <p:spPr/>
        <p:txBody>
          <a:bodyPr>
            <a:normAutofit/>
          </a:bodyPr>
          <a:lstStyle/>
          <a:p>
            <a:r>
              <a:rPr lang="en-US" sz="3600" dirty="0" smtClean="0"/>
              <a:t>Suffer from </a:t>
            </a:r>
            <a:r>
              <a:rPr lang="en-US" sz="3600" dirty="0"/>
              <a:t>l</a:t>
            </a:r>
            <a:r>
              <a:rPr lang="en-US" sz="3600" dirty="0" smtClean="0"/>
              <a:t>ack of discussion</a:t>
            </a:r>
          </a:p>
          <a:p>
            <a:pPr lvl="1"/>
            <a:r>
              <a:rPr lang="en-US" sz="3200" dirty="0" smtClean="0"/>
              <a:t>Computer games make up only a fraction of the holding of research libraries at the forefront of the digital preservation effort</a:t>
            </a:r>
          </a:p>
          <a:p>
            <a:pPr lvl="1"/>
            <a:r>
              <a:rPr lang="en-US" sz="3200" dirty="0" smtClean="0"/>
              <a:t>Computer </a:t>
            </a:r>
            <a:r>
              <a:rPr lang="en-US" sz="3200" dirty="0"/>
              <a:t>games as digital objects are far more complex than other digital artifacts that libraries are trying to </a:t>
            </a:r>
            <a:r>
              <a:rPr lang="en-US" sz="3200" dirty="0" smtClean="0"/>
              <a:t>preserve</a:t>
            </a:r>
            <a:endParaRPr lang="en-US" sz="3200" dirty="0"/>
          </a:p>
        </p:txBody>
      </p:sp>
    </p:spTree>
    <p:extLst>
      <p:ext uri="{BB962C8B-B14F-4D97-AF65-F5344CB8AC3E}">
        <p14:creationId xmlns:p14="http://schemas.microsoft.com/office/powerpoint/2010/main" val="3803962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Significant Properties</a:t>
            </a:r>
            <a:endParaRPr lang="en-US" dirty="0"/>
          </a:p>
        </p:txBody>
      </p:sp>
      <p:sp>
        <p:nvSpPr>
          <p:cNvPr id="3" name="Content Placeholder 2"/>
          <p:cNvSpPr>
            <a:spLocks noGrp="1"/>
          </p:cNvSpPr>
          <p:nvPr>
            <p:ph idx="1"/>
          </p:nvPr>
        </p:nvSpPr>
        <p:spPr/>
        <p:txBody>
          <a:bodyPr>
            <a:normAutofit/>
          </a:bodyPr>
          <a:lstStyle/>
          <a:p>
            <a:r>
              <a:rPr lang="en-US" dirty="0"/>
              <a:t>T</a:t>
            </a:r>
            <a:r>
              <a:rPr lang="en-US" dirty="0" smtClean="0"/>
              <a:t>hose </a:t>
            </a:r>
            <a:r>
              <a:rPr lang="en-US" dirty="0"/>
              <a:t>properties of digital objects that affect their quality, usability, rendering and behavior [</a:t>
            </a:r>
            <a:r>
              <a:rPr lang="en-US" dirty="0" err="1" smtClean="0"/>
              <a:t>Hedstrom</a:t>
            </a:r>
            <a:r>
              <a:rPr lang="en-US" dirty="0"/>
              <a:t>, </a:t>
            </a:r>
            <a:r>
              <a:rPr lang="en-US" dirty="0" smtClean="0"/>
              <a:t>Lee]</a:t>
            </a:r>
          </a:p>
          <a:p>
            <a:r>
              <a:rPr lang="en-US" dirty="0"/>
              <a:t>D</a:t>
            </a:r>
            <a:r>
              <a:rPr lang="en-US" dirty="0" smtClean="0"/>
              <a:t>etermining </a:t>
            </a:r>
            <a:r>
              <a:rPr lang="en-US" dirty="0"/>
              <a:t>what is or is not significant about a game requires on-going (and expensive) research into the viewpoints of those an archive is intended to serve, its “designated community </a:t>
            </a:r>
            <a:r>
              <a:rPr lang="en-US" dirty="0" smtClean="0"/>
              <a:t>.”</a:t>
            </a:r>
            <a:endParaRPr lang="en-US" dirty="0"/>
          </a:p>
        </p:txBody>
      </p:sp>
    </p:spTree>
    <p:extLst>
      <p:ext uri="{BB962C8B-B14F-4D97-AF65-F5344CB8AC3E}">
        <p14:creationId xmlns:p14="http://schemas.microsoft.com/office/powerpoint/2010/main" val="4031341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A Layered Approach</a:t>
            </a:r>
            <a:endParaRPr lang="en-US" dirty="0"/>
          </a:p>
        </p:txBody>
      </p:sp>
      <p:sp>
        <p:nvSpPr>
          <p:cNvPr id="3" name="Content Placeholder 2"/>
          <p:cNvSpPr>
            <a:spLocks noGrp="1"/>
          </p:cNvSpPr>
          <p:nvPr>
            <p:ph idx="1"/>
          </p:nvPr>
        </p:nvSpPr>
        <p:spPr/>
        <p:txBody>
          <a:bodyPr/>
          <a:lstStyle/>
          <a:p>
            <a:r>
              <a:rPr lang="en-US" dirty="0" smtClean="0"/>
              <a:t>Current preservation strategies tend to be monolithic </a:t>
            </a:r>
          </a:p>
          <a:p>
            <a:r>
              <a:rPr lang="en-US" dirty="0" smtClean="0"/>
              <a:t>Ignore nuance</a:t>
            </a:r>
          </a:p>
          <a:p>
            <a:r>
              <a:rPr lang="en-US" dirty="0" smtClean="0"/>
              <a:t>Allows the preservationist to focus on particular hardware or experience factors important to them at the time</a:t>
            </a:r>
          </a:p>
        </p:txBody>
      </p:sp>
    </p:spTree>
    <p:extLst>
      <p:ext uri="{BB962C8B-B14F-4D97-AF65-F5344CB8AC3E}">
        <p14:creationId xmlns:p14="http://schemas.microsoft.com/office/powerpoint/2010/main" val="3573737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Layered Approach</a:t>
            </a:r>
            <a:endParaRPr lang="en-US" dirty="0"/>
          </a:p>
        </p:txBody>
      </p:sp>
      <p:sp>
        <p:nvSpPr>
          <p:cNvPr id="3" name="Content Placeholder 2"/>
          <p:cNvSpPr>
            <a:spLocks noGrp="1"/>
          </p:cNvSpPr>
          <p:nvPr>
            <p:ph idx="1"/>
          </p:nvPr>
        </p:nvSpPr>
        <p:spPr/>
        <p:txBody>
          <a:bodyPr/>
          <a:lstStyle/>
          <a:p>
            <a:r>
              <a:rPr lang="en-US" dirty="0"/>
              <a:t>S</a:t>
            </a:r>
            <a:r>
              <a:rPr lang="en-US" dirty="0" smtClean="0"/>
              <a:t>ensory/action</a:t>
            </a:r>
          </a:p>
          <a:p>
            <a:r>
              <a:rPr lang="en-US" dirty="0"/>
              <a:t>H</a:t>
            </a:r>
            <a:r>
              <a:rPr lang="en-US" dirty="0" smtClean="0"/>
              <a:t>ardware processor</a:t>
            </a:r>
          </a:p>
          <a:p>
            <a:r>
              <a:rPr lang="en-US" dirty="0" smtClean="0"/>
              <a:t>Firmware</a:t>
            </a:r>
          </a:p>
          <a:p>
            <a:r>
              <a:rPr lang="en-US" dirty="0"/>
              <a:t>S</a:t>
            </a:r>
            <a:r>
              <a:rPr lang="en-US" dirty="0" smtClean="0"/>
              <a:t>upport software</a:t>
            </a:r>
          </a:p>
          <a:p>
            <a:r>
              <a:rPr lang="en-US" dirty="0"/>
              <a:t>A</a:t>
            </a:r>
            <a:r>
              <a:rPr lang="en-US" dirty="0" smtClean="0"/>
              <a:t>pplication/experience</a:t>
            </a:r>
            <a:endParaRPr lang="en-US" dirty="0"/>
          </a:p>
        </p:txBody>
      </p:sp>
    </p:spTree>
    <p:extLst>
      <p:ext uri="{BB962C8B-B14F-4D97-AF65-F5344CB8AC3E}">
        <p14:creationId xmlns:p14="http://schemas.microsoft.com/office/powerpoint/2010/main" val="4112906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Sensory/Action Layer</a:t>
            </a:r>
            <a:endParaRPr lang="en-US" dirty="0"/>
          </a:p>
        </p:txBody>
      </p:sp>
      <p:sp>
        <p:nvSpPr>
          <p:cNvPr id="3" name="Content Placeholder 2"/>
          <p:cNvSpPr>
            <a:spLocks noGrp="1"/>
          </p:cNvSpPr>
          <p:nvPr>
            <p:ph idx="1"/>
          </p:nvPr>
        </p:nvSpPr>
        <p:spPr/>
        <p:txBody>
          <a:bodyPr>
            <a:normAutofit/>
          </a:bodyPr>
          <a:lstStyle/>
          <a:p>
            <a:r>
              <a:rPr lang="en-US" dirty="0" smtClean="0"/>
              <a:t>Sensory </a:t>
            </a:r>
            <a:r>
              <a:rPr lang="en-US" dirty="0"/>
              <a:t>(output) </a:t>
            </a:r>
            <a:r>
              <a:rPr lang="en-US" dirty="0" smtClean="0"/>
              <a:t>function</a:t>
            </a:r>
          </a:p>
          <a:p>
            <a:r>
              <a:rPr lang="en-US" dirty="0"/>
              <a:t>A</a:t>
            </a:r>
            <a:r>
              <a:rPr lang="en-US" dirty="0" smtClean="0"/>
              <a:t>ction </a:t>
            </a:r>
            <a:r>
              <a:rPr lang="en-US" dirty="0"/>
              <a:t>(input) </a:t>
            </a:r>
            <a:r>
              <a:rPr lang="en-US" dirty="0" smtClean="0"/>
              <a:t>function</a:t>
            </a:r>
          </a:p>
          <a:p>
            <a:r>
              <a:rPr lang="en-US" dirty="0"/>
              <a:t>L</a:t>
            </a:r>
            <a:r>
              <a:rPr lang="en-US" dirty="0" smtClean="0"/>
              <a:t>ow </a:t>
            </a:r>
            <a:r>
              <a:rPr lang="en-US" dirty="0"/>
              <a:t>level information control (</a:t>
            </a:r>
            <a:r>
              <a:rPr lang="en-US" dirty="0" smtClean="0"/>
              <a:t>input/output)</a:t>
            </a:r>
          </a:p>
          <a:p>
            <a:r>
              <a:rPr lang="en-US" dirty="0"/>
              <a:t>P</a:t>
            </a:r>
            <a:r>
              <a:rPr lang="en-US" dirty="0" smtClean="0"/>
              <a:t>hysical </a:t>
            </a:r>
            <a:r>
              <a:rPr lang="en-US" dirty="0"/>
              <a:t>device representation (physical engineering/aesthetic).</a:t>
            </a:r>
          </a:p>
        </p:txBody>
      </p:sp>
    </p:spTree>
    <p:extLst>
      <p:ext uri="{BB962C8B-B14F-4D97-AF65-F5344CB8AC3E}">
        <p14:creationId xmlns:p14="http://schemas.microsoft.com/office/powerpoint/2010/main" val="4290211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Sensory (Output) Function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Engage </a:t>
            </a:r>
            <a:r>
              <a:rPr lang="en-US" dirty="0"/>
              <a:t>our senses and provide feedback to the </a:t>
            </a:r>
            <a:r>
              <a:rPr lang="en-US" dirty="0" smtClean="0"/>
              <a:t>player</a:t>
            </a:r>
          </a:p>
          <a:p>
            <a:pPr lvl="1"/>
            <a:r>
              <a:rPr lang="en-US" dirty="0"/>
              <a:t>D</a:t>
            </a:r>
            <a:r>
              <a:rPr lang="en-US" dirty="0" smtClean="0"/>
              <a:t>isplay technology</a:t>
            </a:r>
            <a:r>
              <a:rPr lang="en-US" dirty="0"/>
              <a:t> </a:t>
            </a:r>
          </a:p>
          <a:p>
            <a:pPr lvl="2"/>
            <a:r>
              <a:rPr lang="en-US" dirty="0" smtClean="0"/>
              <a:t>Dedicated displays (handheld </a:t>
            </a:r>
            <a:r>
              <a:rPr lang="en-US" dirty="0"/>
              <a:t>game </a:t>
            </a:r>
            <a:r>
              <a:rPr lang="en-US" dirty="0" smtClean="0"/>
              <a:t>devices)</a:t>
            </a:r>
          </a:p>
          <a:p>
            <a:pPr lvl="2"/>
            <a:r>
              <a:rPr lang="en-US" dirty="0"/>
              <a:t>G</a:t>
            </a:r>
            <a:r>
              <a:rPr lang="en-US" dirty="0" smtClean="0"/>
              <a:t>eneral display </a:t>
            </a:r>
            <a:r>
              <a:rPr lang="en-US" dirty="0"/>
              <a:t>devices (television, monitor) </a:t>
            </a:r>
          </a:p>
          <a:p>
            <a:pPr lvl="1"/>
            <a:r>
              <a:rPr lang="en-US" dirty="0"/>
              <a:t>A</a:t>
            </a:r>
            <a:r>
              <a:rPr lang="en-US" dirty="0" smtClean="0"/>
              <a:t>udio technology</a:t>
            </a:r>
          </a:p>
          <a:p>
            <a:pPr lvl="2"/>
            <a:r>
              <a:rPr lang="en-US" dirty="0"/>
              <a:t>S</a:t>
            </a:r>
            <a:r>
              <a:rPr lang="en-US" dirty="0" smtClean="0"/>
              <a:t>peaker </a:t>
            </a:r>
            <a:r>
              <a:rPr lang="en-US" dirty="0"/>
              <a:t>or outputs for television or audio system </a:t>
            </a:r>
            <a:r>
              <a:rPr lang="en-US" dirty="0" smtClean="0"/>
              <a:t>playback</a:t>
            </a:r>
          </a:p>
          <a:p>
            <a:pPr lvl="1"/>
            <a:r>
              <a:rPr lang="en-US" dirty="0"/>
              <a:t>O</a:t>
            </a:r>
            <a:r>
              <a:rPr lang="en-US" dirty="0" smtClean="0"/>
              <a:t>ther </a:t>
            </a:r>
            <a:r>
              <a:rPr lang="en-US" dirty="0"/>
              <a:t>feedback </a:t>
            </a:r>
            <a:r>
              <a:rPr lang="en-US" dirty="0" smtClean="0"/>
              <a:t>devices</a:t>
            </a:r>
          </a:p>
          <a:p>
            <a:pPr lvl="2"/>
            <a:r>
              <a:rPr lang="en-US" dirty="0"/>
              <a:t>C</a:t>
            </a:r>
            <a:r>
              <a:rPr lang="en-US" dirty="0" smtClean="0"/>
              <a:t>onsole </a:t>
            </a:r>
            <a:r>
              <a:rPr lang="en-US" dirty="0"/>
              <a:t>and computer based status displays (such as LED </a:t>
            </a:r>
            <a:r>
              <a:rPr lang="en-US" dirty="0" smtClean="0"/>
              <a:t>indicators)</a:t>
            </a:r>
          </a:p>
          <a:p>
            <a:pPr lvl="2"/>
            <a:r>
              <a:rPr lang="en-US" dirty="0"/>
              <a:t>T</a:t>
            </a:r>
            <a:r>
              <a:rPr lang="en-US" dirty="0" smtClean="0"/>
              <a:t>actile </a:t>
            </a:r>
            <a:r>
              <a:rPr lang="en-US" dirty="0"/>
              <a:t>feedback (vibration for force feedback joysticks</a:t>
            </a:r>
            <a:r>
              <a:rPr lang="en-US" dirty="0" smtClean="0"/>
              <a:t>)</a:t>
            </a:r>
            <a:endParaRPr lang="en-US" dirty="0"/>
          </a:p>
        </p:txBody>
      </p:sp>
    </p:spTree>
    <p:extLst>
      <p:ext uri="{BB962C8B-B14F-4D97-AF65-F5344CB8AC3E}">
        <p14:creationId xmlns:p14="http://schemas.microsoft.com/office/powerpoint/2010/main" val="2377057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(Input) Function</a:t>
            </a:r>
            <a:endParaRPr lang="en-US" dirty="0"/>
          </a:p>
        </p:txBody>
      </p:sp>
      <p:sp>
        <p:nvSpPr>
          <p:cNvPr id="3" name="Content Placeholder 2"/>
          <p:cNvSpPr>
            <a:spLocks noGrp="1"/>
          </p:cNvSpPr>
          <p:nvPr>
            <p:ph idx="1"/>
          </p:nvPr>
        </p:nvSpPr>
        <p:spPr/>
        <p:txBody>
          <a:bodyPr>
            <a:normAutofit/>
          </a:bodyPr>
          <a:lstStyle/>
          <a:p>
            <a:r>
              <a:rPr lang="en-US" dirty="0" smtClean="0"/>
              <a:t>Paddles</a:t>
            </a:r>
          </a:p>
          <a:p>
            <a:r>
              <a:rPr lang="en-US" dirty="0" smtClean="0"/>
              <a:t>Joysticks</a:t>
            </a:r>
          </a:p>
          <a:p>
            <a:r>
              <a:rPr lang="en-US" dirty="0"/>
              <a:t>D</a:t>
            </a:r>
            <a:r>
              <a:rPr lang="en-US" dirty="0" smtClean="0"/>
              <a:t>-pads (console custom controllers)</a:t>
            </a:r>
          </a:p>
          <a:p>
            <a:r>
              <a:rPr lang="en-US" dirty="0" smtClean="0"/>
              <a:t>Keyboards</a:t>
            </a:r>
          </a:p>
          <a:p>
            <a:r>
              <a:rPr lang="en-US" dirty="0" smtClean="0"/>
              <a:t>Mice</a:t>
            </a:r>
            <a:endParaRPr lang="en-US" dirty="0"/>
          </a:p>
        </p:txBody>
      </p:sp>
    </p:spTree>
    <p:extLst>
      <p:ext uri="{BB962C8B-B14F-4D97-AF65-F5344CB8AC3E}">
        <p14:creationId xmlns:p14="http://schemas.microsoft.com/office/powerpoint/2010/main" val="2064397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Level Information Control</a:t>
            </a:r>
            <a:endParaRPr lang="en-US" dirty="0"/>
          </a:p>
        </p:txBody>
      </p:sp>
      <p:sp>
        <p:nvSpPr>
          <p:cNvPr id="3" name="Content Placeholder 2"/>
          <p:cNvSpPr>
            <a:spLocks noGrp="1"/>
          </p:cNvSpPr>
          <p:nvPr>
            <p:ph idx="1"/>
          </p:nvPr>
        </p:nvSpPr>
        <p:spPr/>
        <p:txBody>
          <a:bodyPr>
            <a:normAutofit/>
          </a:bodyPr>
          <a:lstStyle/>
          <a:p>
            <a:r>
              <a:rPr lang="en-US" dirty="0" smtClean="0"/>
              <a:t>Technology </a:t>
            </a:r>
            <a:r>
              <a:rPr lang="en-US" dirty="0"/>
              <a:t>necessary for loading and storing game information.  </a:t>
            </a:r>
            <a:endParaRPr lang="en-US" dirty="0" smtClean="0"/>
          </a:p>
          <a:p>
            <a:pPr lvl="1"/>
            <a:r>
              <a:rPr lang="en-US" dirty="0" smtClean="0"/>
              <a:t>Floppy technologies</a:t>
            </a:r>
          </a:p>
          <a:p>
            <a:pPr lvl="1"/>
            <a:r>
              <a:rPr lang="en-US" dirty="0"/>
              <a:t>C</a:t>
            </a:r>
            <a:r>
              <a:rPr lang="en-US" dirty="0" smtClean="0"/>
              <a:t>artridge readers</a:t>
            </a:r>
          </a:p>
          <a:p>
            <a:pPr lvl="1"/>
            <a:r>
              <a:rPr lang="en-US" dirty="0"/>
              <a:t>H</a:t>
            </a:r>
            <a:r>
              <a:rPr lang="en-US" dirty="0" smtClean="0"/>
              <a:t>ard </a:t>
            </a:r>
            <a:r>
              <a:rPr lang="en-US" dirty="0"/>
              <a:t>drive </a:t>
            </a:r>
            <a:r>
              <a:rPr lang="en-US" dirty="0" smtClean="0"/>
              <a:t>technologies</a:t>
            </a:r>
          </a:p>
          <a:p>
            <a:pPr lvl="1"/>
            <a:r>
              <a:rPr lang="en-US" dirty="0"/>
              <a:t>O</a:t>
            </a:r>
            <a:r>
              <a:rPr lang="en-US" dirty="0" smtClean="0"/>
              <a:t>ptical devices</a:t>
            </a:r>
            <a:endParaRPr lang="en-US" dirty="0"/>
          </a:p>
        </p:txBody>
      </p:sp>
    </p:spTree>
    <p:extLst>
      <p:ext uri="{BB962C8B-B14F-4D97-AF65-F5344CB8AC3E}">
        <p14:creationId xmlns:p14="http://schemas.microsoft.com/office/powerpoint/2010/main" val="15717229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Physical device representation (physical engineering/aesthetic).</a:t>
            </a:r>
          </a:p>
        </p:txBody>
      </p:sp>
      <p:sp>
        <p:nvSpPr>
          <p:cNvPr id="3" name="Content Placeholder 2"/>
          <p:cNvSpPr>
            <a:spLocks noGrp="1"/>
          </p:cNvSpPr>
          <p:nvPr>
            <p:ph idx="1"/>
          </p:nvPr>
        </p:nvSpPr>
        <p:spPr/>
        <p:txBody>
          <a:bodyPr>
            <a:normAutofit/>
          </a:bodyPr>
          <a:lstStyle/>
          <a:p>
            <a:endParaRPr lang="en-US" dirty="0" smtClean="0"/>
          </a:p>
          <a:p>
            <a:r>
              <a:rPr lang="en-US" dirty="0" smtClean="0"/>
              <a:t>Configuration and </a:t>
            </a:r>
            <a:r>
              <a:rPr lang="en-US" dirty="0"/>
              <a:t>layout of a physical device and its impact on </a:t>
            </a:r>
            <a:r>
              <a:rPr lang="en-US" dirty="0" smtClean="0"/>
              <a:t>gameplay </a:t>
            </a:r>
          </a:p>
        </p:txBody>
      </p:sp>
    </p:spTree>
    <p:extLst>
      <p:ext uri="{BB962C8B-B14F-4D97-AF65-F5344CB8AC3E}">
        <p14:creationId xmlns:p14="http://schemas.microsoft.com/office/powerpoint/2010/main" val="1909285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Difficulties</a:t>
            </a:r>
            <a:endParaRPr lang="en-US" dirty="0"/>
          </a:p>
        </p:txBody>
      </p:sp>
      <p:sp>
        <p:nvSpPr>
          <p:cNvPr id="3" name="Content Placeholder 2"/>
          <p:cNvSpPr>
            <a:spLocks noGrp="1"/>
          </p:cNvSpPr>
          <p:nvPr>
            <p:ph idx="1"/>
          </p:nvPr>
        </p:nvSpPr>
        <p:spPr/>
        <p:txBody>
          <a:bodyPr>
            <a:normAutofit/>
          </a:bodyPr>
          <a:lstStyle/>
          <a:p>
            <a:r>
              <a:rPr lang="en-US" dirty="0" smtClean="0"/>
              <a:t>Must often </a:t>
            </a:r>
            <a:r>
              <a:rPr lang="en-US" dirty="0"/>
              <a:t>be simulated due to impracticalities with the original. </a:t>
            </a:r>
            <a:endParaRPr lang="en-US" dirty="0" smtClean="0"/>
          </a:p>
          <a:p>
            <a:r>
              <a:rPr lang="en-US" dirty="0" err="1" smtClean="0"/>
              <a:t>Overscan</a:t>
            </a:r>
            <a:r>
              <a:rPr lang="en-US" dirty="0" smtClean="0"/>
              <a:t> </a:t>
            </a:r>
            <a:r>
              <a:rPr lang="en-US" dirty="0"/>
              <a:t>areas from tube technologies </a:t>
            </a:r>
            <a:endParaRPr lang="en-US" dirty="0" smtClean="0"/>
          </a:p>
          <a:p>
            <a:r>
              <a:rPr lang="en-US" dirty="0" smtClean="0"/>
              <a:t>Audio </a:t>
            </a:r>
            <a:r>
              <a:rPr lang="en-US" dirty="0"/>
              <a:t>qualities of older built-in </a:t>
            </a:r>
            <a:r>
              <a:rPr lang="en-US" dirty="0" smtClean="0"/>
              <a:t>speakers</a:t>
            </a:r>
          </a:p>
          <a:p>
            <a:r>
              <a:rPr lang="en-US" dirty="0" smtClean="0"/>
              <a:t>Need to hunt </a:t>
            </a:r>
            <a:r>
              <a:rPr lang="en-US" dirty="0"/>
              <a:t>down captures from original sources or conversion technologies that can read the source medium.  </a:t>
            </a:r>
            <a:endParaRPr lang="en-US" dirty="0" smtClean="0"/>
          </a:p>
        </p:txBody>
      </p:sp>
    </p:spTree>
    <p:extLst>
      <p:ext uri="{BB962C8B-B14F-4D97-AF65-F5344CB8AC3E}">
        <p14:creationId xmlns:p14="http://schemas.microsoft.com/office/powerpoint/2010/main" val="5911583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Hardware Processor Layer</a:t>
            </a:r>
            <a:endParaRPr lang="en-US" dirty="0"/>
          </a:p>
        </p:txBody>
      </p:sp>
      <p:sp>
        <p:nvSpPr>
          <p:cNvPr id="3" name="Content Placeholder 2"/>
          <p:cNvSpPr>
            <a:spLocks noGrp="1"/>
          </p:cNvSpPr>
          <p:nvPr>
            <p:ph idx="1"/>
          </p:nvPr>
        </p:nvSpPr>
        <p:spPr/>
        <p:txBody>
          <a:bodyPr>
            <a:normAutofit/>
          </a:bodyPr>
          <a:lstStyle/>
          <a:p>
            <a:r>
              <a:rPr lang="en-US" dirty="0" smtClean="0"/>
              <a:t>CPU</a:t>
            </a:r>
          </a:p>
          <a:p>
            <a:r>
              <a:rPr lang="en-US" dirty="0" smtClean="0"/>
              <a:t>Arithmetic co-processors</a:t>
            </a:r>
          </a:p>
          <a:p>
            <a:r>
              <a:rPr lang="en-US" dirty="0"/>
              <a:t>D</a:t>
            </a:r>
            <a:r>
              <a:rPr lang="en-US" dirty="0" smtClean="0"/>
              <a:t>evice </a:t>
            </a:r>
            <a:r>
              <a:rPr lang="en-US" dirty="0"/>
              <a:t>support </a:t>
            </a:r>
            <a:r>
              <a:rPr lang="en-US" dirty="0" smtClean="0"/>
              <a:t>hardware</a:t>
            </a:r>
          </a:p>
          <a:p>
            <a:pPr lvl="1"/>
            <a:r>
              <a:rPr lang="en-US" dirty="0" smtClean="0"/>
              <a:t>Timers</a:t>
            </a:r>
          </a:p>
          <a:p>
            <a:pPr lvl="1"/>
            <a:r>
              <a:rPr lang="en-US" dirty="0" smtClean="0"/>
              <a:t>Memory</a:t>
            </a:r>
          </a:p>
          <a:p>
            <a:pPr lvl="1"/>
            <a:r>
              <a:rPr lang="en-US" dirty="0"/>
              <a:t>S</a:t>
            </a:r>
            <a:r>
              <a:rPr lang="en-US" dirty="0" smtClean="0"/>
              <a:t>ound chips</a:t>
            </a:r>
          </a:p>
          <a:p>
            <a:pPr lvl="1"/>
            <a:r>
              <a:rPr lang="en-US" dirty="0"/>
              <a:t>G</a:t>
            </a:r>
            <a:r>
              <a:rPr lang="en-US" dirty="0" smtClean="0"/>
              <a:t>raphics chips</a:t>
            </a:r>
          </a:p>
          <a:p>
            <a:pPr lvl="1"/>
            <a:r>
              <a:rPr lang="en-US" dirty="0" smtClean="0"/>
              <a:t>I/O processors</a:t>
            </a:r>
          </a:p>
        </p:txBody>
      </p:sp>
    </p:spTree>
    <p:extLst>
      <p:ext uri="{BB962C8B-B14F-4D97-AF65-F5344CB8AC3E}">
        <p14:creationId xmlns:p14="http://schemas.microsoft.com/office/powerpoint/2010/main" val="19605341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Difficulties</a:t>
            </a:r>
            <a:endParaRPr lang="en-US" dirty="0"/>
          </a:p>
        </p:txBody>
      </p:sp>
      <p:sp>
        <p:nvSpPr>
          <p:cNvPr id="3" name="Content Placeholder 2"/>
          <p:cNvSpPr>
            <a:spLocks noGrp="1"/>
          </p:cNvSpPr>
          <p:nvPr>
            <p:ph idx="1"/>
          </p:nvPr>
        </p:nvSpPr>
        <p:spPr/>
        <p:txBody>
          <a:bodyPr>
            <a:normAutofit/>
          </a:bodyPr>
          <a:lstStyle/>
          <a:p>
            <a:r>
              <a:rPr lang="en-US" dirty="0" smtClean="0"/>
              <a:t>Graphics</a:t>
            </a:r>
          </a:p>
          <a:p>
            <a:pPr lvl="1"/>
            <a:r>
              <a:rPr lang="en-US" dirty="0" smtClean="0"/>
              <a:t>Z-tearing </a:t>
            </a:r>
            <a:r>
              <a:rPr lang="en-US" dirty="0"/>
              <a:t>or other ordering problems related to the mathematical precision problems or host platform conversion of the graphics chip function. </a:t>
            </a:r>
            <a:endParaRPr lang="en-US" dirty="0" smtClean="0"/>
          </a:p>
          <a:p>
            <a:r>
              <a:rPr lang="en-US" dirty="0" smtClean="0"/>
              <a:t>Audio</a:t>
            </a:r>
          </a:p>
          <a:p>
            <a:pPr lvl="1"/>
            <a:r>
              <a:rPr lang="en-US" dirty="0" smtClean="0"/>
              <a:t>Sound </a:t>
            </a:r>
            <a:r>
              <a:rPr lang="en-US" dirty="0"/>
              <a:t>bank and channel </a:t>
            </a:r>
            <a:r>
              <a:rPr lang="en-US" dirty="0" smtClean="0"/>
              <a:t>issues</a:t>
            </a:r>
            <a:endParaRPr lang="en-US" dirty="0"/>
          </a:p>
        </p:txBody>
      </p:sp>
    </p:spTree>
    <p:extLst>
      <p:ext uri="{BB962C8B-B14F-4D97-AF65-F5344CB8AC3E}">
        <p14:creationId xmlns:p14="http://schemas.microsoft.com/office/powerpoint/2010/main" val="1528455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Firmware Layer</a:t>
            </a:r>
            <a:endParaRPr lang="en-US" dirty="0"/>
          </a:p>
        </p:txBody>
      </p:sp>
      <p:sp>
        <p:nvSpPr>
          <p:cNvPr id="3" name="Content Placeholder 2"/>
          <p:cNvSpPr>
            <a:spLocks noGrp="1"/>
          </p:cNvSpPr>
          <p:nvPr>
            <p:ph idx="1"/>
          </p:nvPr>
        </p:nvSpPr>
        <p:spPr/>
        <p:txBody>
          <a:bodyPr>
            <a:normAutofit/>
          </a:bodyPr>
          <a:lstStyle/>
          <a:p>
            <a:r>
              <a:rPr lang="en-US" dirty="0" smtClean="0"/>
              <a:t>Firmware dependent </a:t>
            </a:r>
            <a:r>
              <a:rPr lang="en-US" dirty="0"/>
              <a:t>upon the </a:t>
            </a:r>
            <a:r>
              <a:rPr lang="en-US" dirty="0" smtClean="0"/>
              <a:t>system</a:t>
            </a:r>
          </a:p>
          <a:p>
            <a:pPr lvl="1"/>
            <a:r>
              <a:rPr lang="en-US" dirty="0" smtClean="0"/>
              <a:t>Assumptions often made about </a:t>
            </a:r>
            <a:r>
              <a:rPr lang="en-US" dirty="0"/>
              <a:t>clock frequencies for timers, expansion device sizes, and disc drive </a:t>
            </a:r>
            <a:r>
              <a:rPr lang="en-US" dirty="0" smtClean="0"/>
              <a:t>sizes</a:t>
            </a:r>
          </a:p>
          <a:p>
            <a:r>
              <a:rPr lang="en-US" dirty="0" smtClean="0"/>
              <a:t>If </a:t>
            </a:r>
            <a:r>
              <a:rPr lang="en-US" dirty="0"/>
              <a:t>the source is </a:t>
            </a:r>
            <a:r>
              <a:rPr lang="en-US" dirty="0" smtClean="0"/>
              <a:t>available, </a:t>
            </a:r>
            <a:r>
              <a:rPr lang="en-US" dirty="0"/>
              <a:t>the documentation related to the code is minimal, incorrect, or </a:t>
            </a:r>
            <a:r>
              <a:rPr lang="en-US" dirty="0" smtClean="0"/>
              <a:t>missing</a:t>
            </a:r>
          </a:p>
        </p:txBody>
      </p:sp>
    </p:spTree>
    <p:extLst>
      <p:ext uri="{BB962C8B-B14F-4D97-AF65-F5344CB8AC3E}">
        <p14:creationId xmlns:p14="http://schemas.microsoft.com/office/powerpoint/2010/main" val="3553266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Software Layer</a:t>
            </a:r>
            <a:endParaRPr lang="en-US" dirty="0"/>
          </a:p>
        </p:txBody>
      </p:sp>
      <p:sp>
        <p:nvSpPr>
          <p:cNvPr id="3" name="Content Placeholder 2"/>
          <p:cNvSpPr>
            <a:spLocks noGrp="1"/>
          </p:cNvSpPr>
          <p:nvPr>
            <p:ph idx="1"/>
          </p:nvPr>
        </p:nvSpPr>
        <p:spPr/>
        <p:txBody>
          <a:bodyPr>
            <a:normAutofit/>
          </a:bodyPr>
          <a:lstStyle/>
          <a:p>
            <a:r>
              <a:rPr lang="en-US" dirty="0" smtClean="0"/>
              <a:t>Operating systems</a:t>
            </a:r>
            <a:r>
              <a:rPr lang="en-US" dirty="0"/>
              <a:t>, support environments, </a:t>
            </a:r>
            <a:r>
              <a:rPr lang="en-US" dirty="0" smtClean="0"/>
              <a:t>common libraries</a:t>
            </a:r>
          </a:p>
          <a:p>
            <a:r>
              <a:rPr lang="en-US" dirty="0" smtClean="0"/>
              <a:t>Graphic </a:t>
            </a:r>
            <a:r>
              <a:rPr lang="en-US" dirty="0"/>
              <a:t>sprite management, enhanced memory management, audio routines, and character </a:t>
            </a:r>
            <a:r>
              <a:rPr lang="en-US" dirty="0" smtClean="0"/>
              <a:t>control </a:t>
            </a:r>
          </a:p>
          <a:p>
            <a:r>
              <a:rPr lang="en-US" dirty="0" smtClean="0"/>
              <a:t>Managed within software or through shared or linked libraries</a:t>
            </a:r>
          </a:p>
          <a:p>
            <a:r>
              <a:rPr lang="en-US" dirty="0" smtClean="0"/>
              <a:t>PC games can leverage OS</a:t>
            </a:r>
          </a:p>
          <a:p>
            <a:pPr marL="0" indent="0">
              <a:buNone/>
            </a:pPr>
            <a:endParaRPr lang="en-US" dirty="0" smtClean="0"/>
          </a:p>
        </p:txBody>
      </p:sp>
    </p:spTree>
    <p:extLst>
      <p:ext uri="{BB962C8B-B14F-4D97-AF65-F5344CB8AC3E}">
        <p14:creationId xmlns:p14="http://schemas.microsoft.com/office/powerpoint/2010/main" val="39043297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Application/Experience Layer</a:t>
            </a:r>
            <a:endParaRPr lang="en-US" dirty="0"/>
          </a:p>
        </p:txBody>
      </p:sp>
      <p:sp>
        <p:nvSpPr>
          <p:cNvPr id="3" name="Content Placeholder 2"/>
          <p:cNvSpPr>
            <a:spLocks noGrp="1"/>
          </p:cNvSpPr>
          <p:nvPr>
            <p:ph idx="1"/>
          </p:nvPr>
        </p:nvSpPr>
        <p:spPr/>
        <p:txBody>
          <a:bodyPr>
            <a:normAutofit/>
          </a:bodyPr>
          <a:lstStyle/>
          <a:p>
            <a:r>
              <a:rPr lang="en-US" dirty="0" smtClean="0"/>
              <a:t>Challenge: replication </a:t>
            </a:r>
            <a:r>
              <a:rPr lang="en-US" dirty="0"/>
              <a:t>of the overall </a:t>
            </a:r>
            <a:r>
              <a:rPr lang="en-US" dirty="0" smtClean="0"/>
              <a:t>experience  </a:t>
            </a:r>
          </a:p>
          <a:p>
            <a:r>
              <a:rPr lang="en-US" dirty="0" smtClean="0"/>
              <a:t>In </a:t>
            </a:r>
            <a:r>
              <a:rPr lang="en-US" dirty="0"/>
              <a:t>emulation and virtualization, the possibility that something is not quite right in the overall experience may taint the user expectation, especially for those that are deeply familiar with the original experience.</a:t>
            </a:r>
          </a:p>
        </p:txBody>
      </p:sp>
    </p:spTree>
    <p:extLst>
      <p:ext uri="{BB962C8B-B14F-4D97-AF65-F5344CB8AC3E}">
        <p14:creationId xmlns:p14="http://schemas.microsoft.com/office/powerpoint/2010/main" val="28798572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Proposed a model for addressing challenges </a:t>
            </a:r>
            <a:r>
              <a:rPr lang="en-US" dirty="0"/>
              <a:t>of </a:t>
            </a:r>
            <a:r>
              <a:rPr lang="en-US" dirty="0" smtClean="0"/>
              <a:t>tackling </a:t>
            </a:r>
            <a:r>
              <a:rPr lang="en-US" dirty="0"/>
              <a:t>technical significant properties in emulation, virtualization, and migration </a:t>
            </a:r>
            <a:r>
              <a:rPr lang="en-US" dirty="0" smtClean="0"/>
              <a:t>strategies</a:t>
            </a:r>
          </a:p>
          <a:p>
            <a:r>
              <a:rPr lang="en-US" dirty="0" smtClean="0"/>
              <a:t>Currently utilizing </a:t>
            </a:r>
            <a:r>
              <a:rPr lang="en-US" dirty="0"/>
              <a:t>the model to inform important decisions in software design as well as using the model to inform the analysis of technical significant properties from a functional standpoint.  </a:t>
            </a:r>
          </a:p>
        </p:txBody>
      </p:sp>
    </p:spTree>
    <p:extLst>
      <p:ext uri="{BB962C8B-B14F-4D97-AF65-F5344CB8AC3E}">
        <p14:creationId xmlns:p14="http://schemas.microsoft.com/office/powerpoint/2010/main" val="2128221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11239</TotalTime>
  <Words>999</Words>
  <Application>Microsoft Office PowerPoint</Application>
  <PresentationFormat>On-screen Show (4:3)</PresentationFormat>
  <Paragraphs>103</Paragraphs>
  <Slides>18</Slides>
  <Notes>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Adrienne Decker, Christopher Egert, Andrew Phelps School of Interactive Games and Media Rochester Institute of Technology adrienne@mail.rit.edu  caeics@rit.edu  andy@mail.rit.edu</vt:lpstr>
      <vt:lpstr>Digital Preservation</vt:lpstr>
      <vt:lpstr>Digital Game Preservation</vt:lpstr>
      <vt:lpstr>Significant Properties</vt:lpstr>
      <vt:lpstr>Why A Layered Approach</vt:lpstr>
      <vt:lpstr>Layered Approach</vt:lpstr>
      <vt:lpstr>Sensory/Action Layer</vt:lpstr>
      <vt:lpstr>Sensory (Output) Function</vt:lpstr>
      <vt:lpstr>Action (Input) Function</vt:lpstr>
      <vt:lpstr>Low Level Information Control</vt:lpstr>
      <vt:lpstr>Physical device representation (physical engineering/aesthetic).</vt:lpstr>
      <vt:lpstr>Difficulties</vt:lpstr>
      <vt:lpstr>Hardware Processor Layer</vt:lpstr>
      <vt:lpstr>Difficulties</vt:lpstr>
      <vt:lpstr>Firmware Layer</vt:lpstr>
      <vt:lpstr>Support Software Layer</vt:lpstr>
      <vt:lpstr>Application/Experience Layer</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Andy</dc:creator>
  <cp:lastModifiedBy>Adrienne Decker</cp:lastModifiedBy>
  <cp:revision>84</cp:revision>
  <dcterms:created xsi:type="dcterms:W3CDTF">2009-06-02T00:38:38Z</dcterms:created>
  <dcterms:modified xsi:type="dcterms:W3CDTF">2012-09-07T18:58:37Z</dcterms:modified>
</cp:coreProperties>
</file>