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drawings/drawing3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notesSlides/notesSlide14.xml" ContentType="application/vnd.openxmlformats-officedocument.presentationml.notesSl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notesSlides/notesSlide15.xml" ContentType="application/vnd.openxmlformats-officedocument.presentationml.notesSl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notesSlides/notesSlide16.xml" ContentType="application/vnd.openxmlformats-officedocument.presentationml.notesSlide+xml"/>
  <Override PartName="/ppt/charts/chart8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9.xml" ContentType="application/vnd.openxmlformats-officedocument.drawingml.chart+xml"/>
  <Override PartName="/ppt/theme/themeOverride8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279" r:id="rId3"/>
    <p:sldId id="258" r:id="rId4"/>
    <p:sldId id="259" r:id="rId5"/>
    <p:sldId id="260" r:id="rId6"/>
    <p:sldId id="266" r:id="rId7"/>
    <p:sldId id="267" r:id="rId8"/>
    <p:sldId id="264" r:id="rId9"/>
    <p:sldId id="275" r:id="rId10"/>
    <p:sldId id="268" r:id="rId11"/>
    <p:sldId id="282" r:id="rId12"/>
    <p:sldId id="281" r:id="rId13"/>
    <p:sldId id="283" r:id="rId14"/>
    <p:sldId id="284" r:id="rId15"/>
    <p:sldId id="285" r:id="rId16"/>
    <p:sldId id="286" r:id="rId17"/>
    <p:sldId id="287" r:id="rId18"/>
    <p:sldId id="288" r:id="rId19"/>
    <p:sldId id="289" r:id="rId20"/>
    <p:sldId id="290" r:id="rId21"/>
    <p:sldId id="291" r:id="rId22"/>
    <p:sldId id="276" r:id="rId23"/>
    <p:sldId id="257" r:id="rId24"/>
    <p:sldId id="280" r:id="rId25"/>
    <p:sldId id="274" r:id="rId26"/>
  </p:sldIdLst>
  <p:sldSz cx="9144000" cy="6858000" type="screen4x3"/>
  <p:notesSz cx="68580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9353"/>
    <a:srgbClr val="FAFAFA"/>
    <a:srgbClr val="D71920"/>
    <a:srgbClr val="CC3300"/>
    <a:srgbClr val="FFAF08"/>
    <a:srgbClr val="F8F3EC"/>
    <a:srgbClr val="F0E4D4"/>
    <a:srgbClr val="0025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99" autoAdjust="0"/>
    <p:restoredTop sz="70679" autoAdjust="0"/>
  </p:normalViewPr>
  <p:slideViewPr>
    <p:cSldViewPr snapToGrid="0">
      <p:cViewPr varScale="1">
        <p:scale>
          <a:sx n="47" d="100"/>
          <a:sy n="47" d="100"/>
        </p:scale>
        <p:origin x="1848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50" d="100"/>
          <a:sy n="50" d="100"/>
        </p:scale>
        <p:origin x="2652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5" Type="http://schemas.openxmlformats.org/officeDocument/2006/relationships/chartUserShapes" Target="../drawings/drawing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C:\Users\bbmorrison\Dropbox\Adrienne\RIT%20Results\RIT_Master_data%20(Lauren%20Margulieux's%20conflicted%20copy%202016-07-08).xls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oleObject" Target="file:///C:\Users\bbmorrison\Dropbox\Adrienne\RIT%20Results\RIT_Master_data%20(Lauren%20Margulieux's%20conflicted%20copy%202016-07-08).xls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bbmorrison\Dropbox\Adrienne\RIT%20Results\RIT_Master_data%20(Lauren%20Margulieux's%20conflicted%20copy%202016-07-08).xls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bbmorrison\Dropbox\Adrienne\RIT%20Results\RIT_Master_data%20(Lauren%20Margulieux's%20conflicted%20copy%202016-07-08).xls" TargetMode="External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bbmorrison\Dropbox\Adrienne\RIT%20Results\RIT_Master_data%20(Lauren%20Margulieux's%20conflicted%20copy%202016-07-08).xls" TargetMode="External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margulieux\Dropbox\Research\RIT%20Loops%20Results\RIT_Master_data%20(Lauren%20Margulieux's%20conflicted%20copy%202016-07-08).xls" TargetMode="Externa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bbmorrison\Dropbox\Adrienne\RIT%20Results\RIT_Master_data%20(Lauren%20Margulieux's%20conflicted%20copy%202016-07-08).xls" TargetMode="External"/><Relationship Id="rId1" Type="http://schemas.openxmlformats.org/officeDocument/2006/relationships/themeOverride" Target="../theme/themeOverrid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800"/>
              <a:t>Problem Solving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Isomorphic</c:v>
                </c:pt>
              </c:strCache>
            </c:strRef>
          </c:tx>
          <c:spPr>
            <a:ln w="635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Sheet1!$A$2:$A$4</c:f>
              <c:strCache>
                <c:ptCount val="2"/>
                <c:pt idx="0">
                  <c:v>No Labels</c:v>
                </c:pt>
                <c:pt idx="1">
                  <c:v>Generated Labels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2"/>
                <c:pt idx="0">
                  <c:v>18.100000000000001</c:v>
                </c:pt>
                <c:pt idx="1">
                  <c:v>25.5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3DB-4058-A9DF-A0997DE3D87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Contextual</c:v>
                </c:pt>
              </c:strCache>
            </c:strRef>
          </c:tx>
          <c:spPr>
            <a:ln w="6350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Sheet1!$A$2:$A$4</c:f>
              <c:strCache>
                <c:ptCount val="2"/>
                <c:pt idx="0">
                  <c:v>No Labels</c:v>
                </c:pt>
                <c:pt idx="1">
                  <c:v>Generated Labels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2"/>
                <c:pt idx="0">
                  <c:v>11.1</c:v>
                </c:pt>
                <c:pt idx="1">
                  <c:v>17.5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3DB-4058-A9DF-A0997DE3D8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73197712"/>
        <c:axId val="273197320"/>
      </c:lineChart>
      <c:catAx>
        <c:axId val="273197712"/>
        <c:scaling>
          <c:orientation val="minMax"/>
        </c:scaling>
        <c:delete val="0"/>
        <c:axPos val="b"/>
        <c:numFmt formatCode="#,##0;\-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197320"/>
        <c:crosses val="autoZero"/>
        <c:auto val="0"/>
        <c:lblAlgn val="ctr"/>
        <c:lblOffset val="100"/>
        <c:noMultiLvlLbl val="0"/>
      </c:catAx>
      <c:valAx>
        <c:axId val="273197320"/>
        <c:scaling>
          <c:orientation val="minMax"/>
          <c:max val="26"/>
          <c:min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/>
                  <a:t>Score (out of 44)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197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800"/>
              <a:t>Problem Solving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Isomorphic</c:v>
                </c:pt>
              </c:strCache>
            </c:strRef>
          </c:tx>
          <c:spPr>
            <a:ln w="635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Sheet1!$A$2:$A$4</c:f>
              <c:strCache>
                <c:ptCount val="3"/>
                <c:pt idx="0">
                  <c:v>No Labels</c:v>
                </c:pt>
                <c:pt idx="1">
                  <c:v>Given Labels</c:v>
                </c:pt>
                <c:pt idx="2">
                  <c:v>Generated Labels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18.100000000000001</c:v>
                </c:pt>
                <c:pt idx="1">
                  <c:v>12.1</c:v>
                </c:pt>
                <c:pt idx="2">
                  <c:v>25.5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981-4FBD-8B32-255805CD34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Contextual</c:v>
                </c:pt>
              </c:strCache>
            </c:strRef>
          </c:tx>
          <c:spPr>
            <a:ln w="6350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Sheet1!$A$2:$A$4</c:f>
              <c:strCache>
                <c:ptCount val="3"/>
                <c:pt idx="0">
                  <c:v>No Labels</c:v>
                </c:pt>
                <c:pt idx="1">
                  <c:v>Given Labels</c:v>
                </c:pt>
                <c:pt idx="2">
                  <c:v>Generated Labels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11.1</c:v>
                </c:pt>
                <c:pt idx="1">
                  <c:v>25.5</c:v>
                </c:pt>
                <c:pt idx="2">
                  <c:v>17.5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981-4FBD-8B32-255805CD34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73198104"/>
        <c:axId val="273196144"/>
      </c:lineChart>
      <c:catAx>
        <c:axId val="273198104"/>
        <c:scaling>
          <c:orientation val="minMax"/>
        </c:scaling>
        <c:delete val="0"/>
        <c:axPos val="b"/>
        <c:numFmt formatCode="#,##0;\-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196144"/>
        <c:crosses val="autoZero"/>
        <c:auto val="0"/>
        <c:lblAlgn val="ctr"/>
        <c:lblOffset val="100"/>
        <c:noMultiLvlLbl val="0"/>
      </c:catAx>
      <c:valAx>
        <c:axId val="273196144"/>
        <c:scaling>
          <c:orientation val="minMax"/>
          <c:max val="26"/>
          <c:min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/>
                  <a:t>Score (out of 44)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198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800" b="1"/>
              <a:t>Novice Problem Solving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'Figure 2'!$A$2</c:f>
              <c:strCache>
                <c:ptCount val="1"/>
                <c:pt idx="0">
                  <c:v>Isomorphic</c:v>
                </c:pt>
              </c:strCache>
            </c:strRef>
          </c:tx>
          <c:spPr>
            <a:ln w="571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'Figure 2'!$B$1:$D$1</c:f>
              <c:strCache>
                <c:ptCount val="3"/>
                <c:pt idx="0">
                  <c:v>No Labels</c:v>
                </c:pt>
                <c:pt idx="1">
                  <c:v>Given Labels</c:v>
                </c:pt>
                <c:pt idx="2">
                  <c:v>Generated Labels</c:v>
                </c:pt>
              </c:strCache>
            </c:strRef>
          </c:cat>
          <c:val>
            <c:numRef>
              <c:f>'Figure 2'!$B$2:$D$2</c:f>
              <c:numCache>
                <c:formatCode>General</c:formatCode>
                <c:ptCount val="3"/>
                <c:pt idx="0">
                  <c:v>32.200000000000003</c:v>
                </c:pt>
                <c:pt idx="1">
                  <c:v>19.25</c:v>
                </c:pt>
                <c:pt idx="2">
                  <c:v>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9E-4D10-ADDC-D60AEA2B5B0E}"/>
            </c:ext>
          </c:extLst>
        </c:ser>
        <c:ser>
          <c:idx val="1"/>
          <c:order val="1"/>
          <c:tx>
            <c:strRef>
              <c:f>'Figure 2'!$A$3</c:f>
              <c:strCache>
                <c:ptCount val="1"/>
                <c:pt idx="0">
                  <c:v>Contextual</c:v>
                </c:pt>
              </c:strCache>
            </c:strRef>
          </c:tx>
          <c:spPr>
            <a:ln w="571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'Figure 2'!$B$1:$D$1</c:f>
              <c:strCache>
                <c:ptCount val="3"/>
                <c:pt idx="0">
                  <c:v>No Labels</c:v>
                </c:pt>
                <c:pt idx="1">
                  <c:v>Given Labels</c:v>
                </c:pt>
                <c:pt idx="2">
                  <c:v>Generated Labels</c:v>
                </c:pt>
              </c:strCache>
            </c:strRef>
          </c:cat>
          <c:val>
            <c:numRef>
              <c:f>'Figure 2'!$B$3:$D$3</c:f>
              <c:numCache>
                <c:formatCode>General</c:formatCode>
                <c:ptCount val="3"/>
                <c:pt idx="0">
                  <c:v>26.75</c:v>
                </c:pt>
                <c:pt idx="1">
                  <c:v>28.8</c:v>
                </c:pt>
                <c:pt idx="2">
                  <c:v>21.5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59E-4D10-ADDC-D60AEA2B5B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190656"/>
        <c:axId val="273191048"/>
      </c:lineChart>
      <c:catAx>
        <c:axId val="27319065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400" b="1"/>
                  <a:t>Worked Example Format</a:t>
                </a:r>
              </a:p>
            </c:rich>
          </c:tx>
          <c:layout>
            <c:manualLayout>
              <c:xMode val="edge"/>
              <c:yMode val="edge"/>
              <c:x val="0.29018613298337709"/>
              <c:y val="0.8879396325459317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191048"/>
        <c:crosses val="autoZero"/>
        <c:auto val="1"/>
        <c:lblAlgn val="ctr"/>
        <c:lblOffset val="100"/>
        <c:noMultiLvlLbl val="0"/>
      </c:catAx>
      <c:valAx>
        <c:axId val="273191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400" b="1"/>
                  <a:t>Score (out of 44)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190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0253652472197556"/>
          <c:y val="0.31627116756709261"/>
          <c:w val="0.19584446034280284"/>
          <c:h val="0.180031475167671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'Figure 4'!$A$2</c:f>
              <c:strCache>
                <c:ptCount val="1"/>
                <c:pt idx="0">
                  <c:v>Isomorphic</c:v>
                </c:pt>
              </c:strCache>
            </c:strRef>
          </c:tx>
          <c:spPr>
            <a:solidFill>
              <a:srgbClr val="BBE0E3">
                <a:lumMod val="50000"/>
              </a:srgbClr>
            </a:solidFill>
          </c:spPr>
          <c:invertIfNegative val="0"/>
          <c:cat>
            <c:strRef>
              <c:f>'Figure 4'!$B$1:$D$1</c:f>
              <c:strCache>
                <c:ptCount val="3"/>
                <c:pt idx="0">
                  <c:v>No Labels</c:v>
                </c:pt>
                <c:pt idx="1">
                  <c:v>Given Labels</c:v>
                </c:pt>
                <c:pt idx="2">
                  <c:v>Generated Labels</c:v>
                </c:pt>
              </c:strCache>
            </c:strRef>
          </c:cat>
          <c:val>
            <c:numRef>
              <c:f>'Figure 4'!$B$2:$D$2</c:f>
              <c:numCache>
                <c:formatCode>General</c:formatCode>
                <c:ptCount val="3"/>
                <c:pt idx="0">
                  <c:v>34.32</c:v>
                </c:pt>
                <c:pt idx="1">
                  <c:v>28.94</c:v>
                </c:pt>
                <c:pt idx="2">
                  <c:v>38.090000000000003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84-49F9-BB84-3822C419D072}"/>
            </c:ext>
          </c:extLst>
        </c:ser>
        <c:ser>
          <c:idx val="1"/>
          <c:order val="1"/>
          <c:tx>
            <c:strRef>
              <c:f>'Figure 4'!$A$3</c:f>
              <c:strCache>
                <c:ptCount val="1"/>
                <c:pt idx="0">
                  <c:v>Contextual</c:v>
                </c:pt>
              </c:strCache>
            </c:strRef>
          </c:tx>
          <c:spPr>
            <a:solidFill>
              <a:srgbClr val="C59353"/>
            </a:solidFill>
          </c:spPr>
          <c:invertIfNegative val="0"/>
          <c:cat>
            <c:strRef>
              <c:f>'Figure 4'!$B$1:$D$1</c:f>
              <c:strCache>
                <c:ptCount val="3"/>
                <c:pt idx="0">
                  <c:v>No Labels</c:v>
                </c:pt>
                <c:pt idx="1">
                  <c:v>Given Labels</c:v>
                </c:pt>
                <c:pt idx="2">
                  <c:v>Generated Labels</c:v>
                </c:pt>
              </c:strCache>
            </c:strRef>
          </c:cat>
          <c:val>
            <c:numRef>
              <c:f>'Figure 4'!$B$3:$D$3</c:f>
              <c:numCache>
                <c:formatCode>General</c:formatCode>
                <c:ptCount val="3"/>
                <c:pt idx="0">
                  <c:v>29.44</c:v>
                </c:pt>
                <c:pt idx="1">
                  <c:v>37.93</c:v>
                </c:pt>
                <c:pt idx="2">
                  <c:v>20.11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584-49F9-BB84-3822C419D0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3195360"/>
        <c:axId val="273196928"/>
      </c:barChart>
      <c:catAx>
        <c:axId val="27319536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/>
                  <a:t>Worked Example Format</a:t>
                </a:r>
              </a:p>
            </c:rich>
          </c:tx>
          <c:layout>
            <c:manualLayout>
              <c:xMode val="edge"/>
              <c:yMode val="edge"/>
              <c:x val="0.22997950813310658"/>
              <c:y val="0.8548694390119703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273196928"/>
        <c:crosses val="autoZero"/>
        <c:auto val="1"/>
        <c:lblAlgn val="ctr"/>
        <c:lblOffset val="100"/>
        <c:noMultiLvlLbl val="0"/>
      </c:catAx>
      <c:valAx>
        <c:axId val="273196928"/>
        <c:scaling>
          <c:orientation val="minMax"/>
          <c:max val="44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2000"/>
                  <a:t>Score (out of 44)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273195360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  <c:userShapes r:id="rId3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'Figure 5'!$A$2</c:f>
              <c:strCache>
                <c:ptCount val="1"/>
                <c:pt idx="0">
                  <c:v>Isomorphic</c:v>
                </c:pt>
              </c:strCache>
            </c:strRef>
          </c:tx>
          <c:spPr>
            <a:solidFill>
              <a:srgbClr val="BBE0E3">
                <a:lumMod val="50000"/>
              </a:srgbClr>
            </a:solidFill>
          </c:spPr>
          <c:invertIfNegative val="0"/>
          <c:cat>
            <c:strRef>
              <c:f>'Figure 5'!$B$1:$D$1</c:f>
              <c:strCache>
                <c:ptCount val="3"/>
                <c:pt idx="0">
                  <c:v>No Labels</c:v>
                </c:pt>
                <c:pt idx="1">
                  <c:v>Given Labels</c:v>
                </c:pt>
                <c:pt idx="2">
                  <c:v>Generated Labels</c:v>
                </c:pt>
              </c:strCache>
            </c:strRef>
          </c:cat>
          <c:val>
            <c:numRef>
              <c:f>'Figure 5'!$B$2:$D$2</c:f>
              <c:numCache>
                <c:formatCode>General</c:formatCode>
                <c:ptCount val="3"/>
                <c:pt idx="0">
                  <c:v>34.6</c:v>
                </c:pt>
                <c:pt idx="1">
                  <c:v>41.2</c:v>
                </c:pt>
                <c:pt idx="2">
                  <c:v>39.700000000000003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C3-4CC3-BD56-5D434F54DC26}"/>
            </c:ext>
          </c:extLst>
        </c:ser>
        <c:ser>
          <c:idx val="1"/>
          <c:order val="1"/>
          <c:tx>
            <c:strRef>
              <c:f>'Figure 5'!$A$3</c:f>
              <c:strCache>
                <c:ptCount val="1"/>
                <c:pt idx="0">
                  <c:v>Contextual</c:v>
                </c:pt>
              </c:strCache>
            </c:strRef>
          </c:tx>
          <c:spPr>
            <a:solidFill>
              <a:srgbClr val="C59353"/>
            </a:solidFill>
          </c:spPr>
          <c:invertIfNegative val="0"/>
          <c:cat>
            <c:strRef>
              <c:f>'Figure 5'!$B$1:$D$1</c:f>
              <c:strCache>
                <c:ptCount val="3"/>
                <c:pt idx="0">
                  <c:v>No Labels</c:v>
                </c:pt>
                <c:pt idx="1">
                  <c:v>Given Labels</c:v>
                </c:pt>
                <c:pt idx="2">
                  <c:v>Generated Labels</c:v>
                </c:pt>
              </c:strCache>
            </c:strRef>
          </c:cat>
          <c:val>
            <c:numRef>
              <c:f>'Figure 5'!$B$3:$D$3</c:f>
              <c:numCache>
                <c:formatCode>General</c:formatCode>
                <c:ptCount val="3"/>
                <c:pt idx="0">
                  <c:v>38.880000000000003</c:v>
                </c:pt>
                <c:pt idx="1">
                  <c:v>40.9</c:v>
                </c:pt>
                <c:pt idx="2">
                  <c:v>37.1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6C3-4CC3-BD56-5D434F54DC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5629336"/>
        <c:axId val="355629728"/>
      </c:barChart>
      <c:catAx>
        <c:axId val="35562933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400"/>
                </a:pPr>
                <a:r>
                  <a:rPr lang="en-US" sz="2400"/>
                  <a:t>Worked Example Format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355629728"/>
        <c:crosses val="autoZero"/>
        <c:auto val="1"/>
        <c:lblAlgn val="ctr"/>
        <c:lblOffset val="100"/>
        <c:noMultiLvlLbl val="0"/>
      </c:catAx>
      <c:valAx>
        <c:axId val="355629728"/>
        <c:scaling>
          <c:orientation val="minMax"/>
          <c:max val="44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2000"/>
                  <a:t>Score (out of 44)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3556293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7671478579706998"/>
          <c:y val="0.41952227459244934"/>
          <c:w val="0.22328521420293004"/>
          <c:h val="0.16095524078344328"/>
        </c:manualLayout>
      </c:layout>
      <c:overlay val="0"/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'Figure 6'!$A$2</c:f>
              <c:strCache>
                <c:ptCount val="1"/>
                <c:pt idx="0">
                  <c:v>Isomorphic</c:v>
                </c:pt>
              </c:strCache>
            </c:strRef>
          </c:tx>
          <c:spPr>
            <a:solidFill>
              <a:srgbClr val="BBE0E3">
                <a:lumMod val="50000"/>
              </a:srgbClr>
            </a:solidFill>
          </c:spPr>
          <c:invertIfNegative val="0"/>
          <c:cat>
            <c:strRef>
              <c:f>'Figure 6'!$B$1:$D$1</c:f>
              <c:strCache>
                <c:ptCount val="3"/>
                <c:pt idx="0">
                  <c:v>No Labels</c:v>
                </c:pt>
                <c:pt idx="1">
                  <c:v>Given Labels</c:v>
                </c:pt>
                <c:pt idx="2">
                  <c:v>Generated Labels</c:v>
                </c:pt>
              </c:strCache>
            </c:strRef>
          </c:cat>
          <c:val>
            <c:numRef>
              <c:f>'Figure 6'!$B$2:$D$2</c:f>
              <c:numCache>
                <c:formatCode>General</c:formatCode>
                <c:ptCount val="3"/>
                <c:pt idx="0">
                  <c:v>10.85</c:v>
                </c:pt>
                <c:pt idx="1">
                  <c:v>12.4</c:v>
                </c:pt>
                <c:pt idx="2">
                  <c:v>8.1199999999999992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67-491E-8C25-AEFA737439B0}"/>
            </c:ext>
          </c:extLst>
        </c:ser>
        <c:ser>
          <c:idx val="1"/>
          <c:order val="1"/>
          <c:tx>
            <c:strRef>
              <c:f>'Figure 6'!$A$3</c:f>
              <c:strCache>
                <c:ptCount val="1"/>
                <c:pt idx="0">
                  <c:v>Contextual</c:v>
                </c:pt>
              </c:strCache>
            </c:strRef>
          </c:tx>
          <c:spPr>
            <a:solidFill>
              <a:srgbClr val="C59353"/>
            </a:solidFill>
          </c:spPr>
          <c:invertIfNegative val="0"/>
          <c:cat>
            <c:strRef>
              <c:f>'Figure 6'!$B$1:$D$1</c:f>
              <c:strCache>
                <c:ptCount val="3"/>
                <c:pt idx="0">
                  <c:v>No Labels</c:v>
                </c:pt>
                <c:pt idx="1">
                  <c:v>Given Labels</c:v>
                </c:pt>
                <c:pt idx="2">
                  <c:v>Generated Labels</c:v>
                </c:pt>
              </c:strCache>
            </c:strRef>
          </c:cat>
          <c:val>
            <c:numRef>
              <c:f>'Figure 6'!$B$3:$D$3</c:f>
              <c:numCache>
                <c:formatCode>General</c:formatCode>
                <c:ptCount val="3"/>
                <c:pt idx="0">
                  <c:v>10.79</c:v>
                </c:pt>
                <c:pt idx="1">
                  <c:v>9.9700000000000006</c:v>
                </c:pt>
                <c:pt idx="2">
                  <c:v>6.64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67-491E-8C25-AEFA737439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5630512"/>
        <c:axId val="355630904"/>
      </c:barChart>
      <c:catAx>
        <c:axId val="35563051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/>
                  <a:t>Worked Example Format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355630904"/>
        <c:crosses val="autoZero"/>
        <c:auto val="1"/>
        <c:lblAlgn val="ctr"/>
        <c:lblOffset val="100"/>
        <c:noMultiLvlLbl val="0"/>
      </c:catAx>
      <c:valAx>
        <c:axId val="355630904"/>
        <c:scaling>
          <c:orientation val="minMax"/>
          <c:max val="15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800"/>
                </a:pPr>
                <a:r>
                  <a:rPr lang="en-US" sz="1800"/>
                  <a:t>Score (out of 13)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35563051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Figure7!$B$1</c:f>
              <c:strCache>
                <c:ptCount val="1"/>
                <c:pt idx="0">
                  <c:v>No high school course</c:v>
                </c:pt>
              </c:strCache>
            </c:strRef>
          </c:tx>
          <c:spPr>
            <a:solidFill>
              <a:srgbClr val="BBE0E3">
                <a:lumMod val="50000"/>
              </a:srgbClr>
            </a:solidFill>
          </c:spPr>
          <c:invertIfNegative val="0"/>
          <c:cat>
            <c:strRef>
              <c:f>Figure7!$A$2:$A$3</c:f>
              <c:strCache>
                <c:ptCount val="2"/>
                <c:pt idx="0">
                  <c:v>100-level</c:v>
                </c:pt>
                <c:pt idx="1">
                  <c:v>200-level</c:v>
                </c:pt>
              </c:strCache>
            </c:strRef>
          </c:cat>
          <c:val>
            <c:numRef>
              <c:f>Figure7!$B$2:$B$3</c:f>
              <c:numCache>
                <c:formatCode>General</c:formatCode>
                <c:ptCount val="2"/>
                <c:pt idx="0">
                  <c:v>27.3</c:v>
                </c:pt>
                <c:pt idx="1">
                  <c:v>38.1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4F-4E96-AD54-0A0571269D39}"/>
            </c:ext>
          </c:extLst>
        </c:ser>
        <c:ser>
          <c:idx val="1"/>
          <c:order val="1"/>
          <c:tx>
            <c:strRef>
              <c:f>Figure7!$C$1</c:f>
              <c:strCache>
                <c:ptCount val="1"/>
                <c:pt idx="0">
                  <c:v>Prior high school course</c:v>
                </c:pt>
              </c:strCache>
            </c:strRef>
          </c:tx>
          <c:spPr>
            <a:solidFill>
              <a:srgbClr val="C59353"/>
            </a:solidFill>
          </c:spPr>
          <c:invertIfNegative val="0"/>
          <c:cat>
            <c:strRef>
              <c:f>Figure7!$A$2:$A$3</c:f>
              <c:strCache>
                <c:ptCount val="2"/>
                <c:pt idx="0">
                  <c:v>100-level</c:v>
                </c:pt>
                <c:pt idx="1">
                  <c:v>200-level</c:v>
                </c:pt>
              </c:strCache>
            </c:strRef>
          </c:cat>
          <c:val>
            <c:numRef>
              <c:f>Figure7!$C$2:$C$3</c:f>
              <c:numCache>
                <c:formatCode>General</c:formatCode>
                <c:ptCount val="2"/>
                <c:pt idx="0">
                  <c:v>37.6</c:v>
                </c:pt>
                <c:pt idx="1">
                  <c:v>38.299999999999997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4F-4E96-AD54-0A0571269D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5631688"/>
        <c:axId val="355632080"/>
      </c:barChart>
      <c:catAx>
        <c:axId val="35563168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000">
                    <a:latin typeface="+mn-lt"/>
                  </a:defRPr>
                </a:pPr>
                <a:r>
                  <a:rPr lang="en-US" sz="2000">
                    <a:latin typeface="+mn-lt"/>
                  </a:rPr>
                  <a:t>Current College Course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355632080"/>
        <c:crosses val="autoZero"/>
        <c:auto val="1"/>
        <c:lblAlgn val="ctr"/>
        <c:lblOffset val="100"/>
        <c:noMultiLvlLbl val="0"/>
      </c:catAx>
      <c:valAx>
        <c:axId val="355632080"/>
        <c:scaling>
          <c:orientation val="minMax"/>
          <c:max val="45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2000"/>
                  <a:t>Score (out of 44)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355631688"/>
        <c:crosses val="autoZero"/>
        <c:crossBetween val="between"/>
        <c:majorUnit val="10"/>
      </c:valAx>
    </c:plotArea>
    <c:legend>
      <c:legendPos val="r"/>
      <c:layout>
        <c:manualLayout>
          <c:xMode val="edge"/>
          <c:yMode val="edge"/>
          <c:x val="0.66558980246328159"/>
          <c:y val="0.16575958145888156"/>
          <c:w val="0.3185623369978911"/>
          <c:h val="0.14872175137518392"/>
        </c:manualLayout>
      </c:layout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 high school course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</c:spPr>
          <c:invertIfNegative val="0"/>
          <c:cat>
            <c:strRef>
              <c:f>Sheet1!$A$2:$A$3</c:f>
              <c:strCache>
                <c:ptCount val="2"/>
                <c:pt idx="0">
                  <c:v>100-level</c:v>
                </c:pt>
                <c:pt idx="1">
                  <c:v>200-level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6.5</c:v>
                </c:pt>
                <c:pt idx="1">
                  <c:v>9.1999999999999993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96-4183-B659-3E6CCA3EE75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Prior high school course</c:v>
                </c:pt>
              </c:strCache>
            </c:strRef>
          </c:tx>
          <c:spPr>
            <a:solidFill>
              <a:srgbClr val="C59353"/>
            </a:solidFill>
          </c:spPr>
          <c:invertIfNegative val="0"/>
          <c:cat>
            <c:strRef>
              <c:f>Sheet1!$A$2:$A$3</c:f>
              <c:strCache>
                <c:ptCount val="2"/>
                <c:pt idx="0">
                  <c:v>100-level</c:v>
                </c:pt>
                <c:pt idx="1">
                  <c:v>200-level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9.6</c:v>
                </c:pt>
                <c:pt idx="1">
                  <c:v>10.5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896-4183-B659-3E6CCA3EE7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01839168"/>
        <c:axId val="401840344"/>
      </c:barChart>
      <c:catAx>
        <c:axId val="40183916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Current College Course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401840344"/>
        <c:crosses val="autoZero"/>
        <c:auto val="1"/>
        <c:lblAlgn val="ctr"/>
        <c:lblOffset val="100"/>
        <c:noMultiLvlLbl val="0"/>
      </c:catAx>
      <c:valAx>
        <c:axId val="401840344"/>
        <c:scaling>
          <c:orientation val="minMax"/>
          <c:max val="15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Score (out of 13)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401839168"/>
        <c:crosses val="autoZero"/>
        <c:crossBetween val="between"/>
        <c:majorUnit val="3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>
          <a:latin typeface="+mj-lt"/>
        </a:defRPr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7.5678126508439109E-2"/>
          <c:y val="3.7165007678814914E-2"/>
          <c:w val="0.77782178387481793"/>
          <c:h val="0.848838673919191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'Figure 2'!$A$2</c:f>
              <c:strCache>
                <c:ptCount val="1"/>
                <c:pt idx="0">
                  <c:v>Isomorphic</c:v>
                </c:pt>
              </c:strCache>
            </c:strRef>
          </c:tx>
          <c:spPr>
            <a:solidFill>
              <a:srgbClr val="BBE0E3">
                <a:lumMod val="50000"/>
              </a:srgbClr>
            </a:solidFill>
          </c:spPr>
          <c:invertIfNegative val="0"/>
          <c:errBars>
            <c:errBarType val="both"/>
            <c:errValType val="fixedVal"/>
            <c:noEndCap val="0"/>
            <c:val val="4.5"/>
          </c:errBars>
          <c:cat>
            <c:strRef>
              <c:f>'Figure 2'!$B$1:$D$1</c:f>
              <c:strCache>
                <c:ptCount val="3"/>
                <c:pt idx="0">
                  <c:v>No Labels</c:v>
                </c:pt>
                <c:pt idx="1">
                  <c:v>Given Labels</c:v>
                </c:pt>
                <c:pt idx="2">
                  <c:v>Generated Labels</c:v>
                </c:pt>
              </c:strCache>
            </c:strRef>
          </c:cat>
          <c:val>
            <c:numRef>
              <c:f>'Figure 2'!$B$2:$D$2</c:f>
              <c:numCache>
                <c:formatCode>General</c:formatCode>
                <c:ptCount val="3"/>
                <c:pt idx="0">
                  <c:v>32.200000000000003</c:v>
                </c:pt>
                <c:pt idx="1">
                  <c:v>19.25</c:v>
                </c:pt>
                <c:pt idx="2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44-4437-91BE-D9CD005151FD}"/>
            </c:ext>
          </c:extLst>
        </c:ser>
        <c:ser>
          <c:idx val="1"/>
          <c:order val="1"/>
          <c:tx>
            <c:strRef>
              <c:f>'Figure 2'!$A$3</c:f>
              <c:strCache>
                <c:ptCount val="1"/>
                <c:pt idx="0">
                  <c:v>Contextual</c:v>
                </c:pt>
              </c:strCache>
            </c:strRef>
          </c:tx>
          <c:spPr>
            <a:solidFill>
              <a:srgbClr val="C59353"/>
            </a:solidFill>
          </c:spPr>
          <c:invertIfNegative val="0"/>
          <c:errBars>
            <c:errBarType val="both"/>
            <c:errValType val="fixedVal"/>
            <c:noEndCap val="0"/>
            <c:val val="4.5999999999999996"/>
          </c:errBars>
          <c:cat>
            <c:strRef>
              <c:f>'Figure 2'!$B$1:$D$1</c:f>
              <c:strCache>
                <c:ptCount val="3"/>
                <c:pt idx="0">
                  <c:v>No Labels</c:v>
                </c:pt>
                <c:pt idx="1">
                  <c:v>Given Labels</c:v>
                </c:pt>
                <c:pt idx="2">
                  <c:v>Generated Labels</c:v>
                </c:pt>
              </c:strCache>
            </c:strRef>
          </c:cat>
          <c:val>
            <c:numRef>
              <c:f>'Figure 2'!$B$3:$D$3</c:f>
              <c:numCache>
                <c:formatCode>General</c:formatCode>
                <c:ptCount val="3"/>
                <c:pt idx="0">
                  <c:v>26.75</c:v>
                </c:pt>
                <c:pt idx="1">
                  <c:v>28.8</c:v>
                </c:pt>
                <c:pt idx="2">
                  <c:v>21.5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44-4437-91BE-D9CD005151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5632472"/>
        <c:axId val="355632864"/>
      </c:barChart>
      <c:catAx>
        <c:axId val="35563247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Worked Example Format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355632864"/>
        <c:crosses val="autoZero"/>
        <c:auto val="1"/>
        <c:lblAlgn val="ctr"/>
        <c:lblOffset val="100"/>
        <c:noMultiLvlLbl val="0"/>
      </c:catAx>
      <c:valAx>
        <c:axId val="355632864"/>
        <c:scaling>
          <c:orientation val="minMax"/>
          <c:max val="44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Score (out of 44)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35563247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0.27765</cdr:x>
      <cdr:y>0.12979</cdr:y>
    </cdr:from>
    <cdr:to>
      <cdr:x>0.61713</cdr:x>
      <cdr:y>0.79941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171136" y="648930"/>
          <a:ext cx="2654710" cy="33478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0.27765</cdr:x>
      <cdr:y>0.12979</cdr:y>
    </cdr:from>
    <cdr:to>
      <cdr:x>0.61713</cdr:x>
      <cdr:y>0.79941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171136" y="648930"/>
          <a:ext cx="2654710" cy="33478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0.13043</cdr:x>
      <cdr:y>0.93381</cdr:y>
    </cdr:from>
    <cdr:to>
      <cdr:x>0.77237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24354" y="4773406"/>
          <a:ext cx="4549179" cy="3383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l" rtl="0"/>
          <a:r>
            <a:rPr lang="en-US" sz="2000" dirty="0" smtClean="0"/>
            <a:t>**Interaction </a:t>
          </a:r>
          <a:r>
            <a:rPr lang="en-US" sz="2000" baseline="0" dirty="0" smtClean="0"/>
            <a:t> </a:t>
          </a:r>
          <a:r>
            <a:rPr lang="en-US" sz="2000" i="1" dirty="0" smtClean="0"/>
            <a:t>p</a:t>
          </a:r>
          <a:r>
            <a:rPr lang="en-US" sz="2000" dirty="0" smtClean="0"/>
            <a:t> = 0.024     </a:t>
          </a:r>
          <a:r>
            <a:rPr lang="el-GR" sz="2000" dirty="0" smtClean="0"/>
            <a:t>ω</a:t>
          </a:r>
          <a:r>
            <a:rPr lang="en-US" sz="2000" baseline="30000" dirty="0" smtClean="0"/>
            <a:t>2  </a:t>
          </a:r>
          <a:r>
            <a:rPr lang="en-US" sz="2000" dirty="0" smtClean="0"/>
            <a:t>= 0.15</a:t>
          </a:r>
        </a:p>
        <a:p xmlns:a="http://schemas.openxmlformats.org/drawingml/2006/main">
          <a:endParaRPr lang="en-US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CD52C823-F3B6-4104-8AAD-FFA946BF4DDD}" type="datetimeFigureOut">
              <a:rPr lang="en-US"/>
              <a:pPr>
                <a:defRPr/>
              </a:pPr>
              <a:t>9/10/2016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B078075A-DC8E-4684-83B1-B6A6B941383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68736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91AEA2AB-6BB7-45B4-9F9F-F3CEA3BB0C4C}" type="datetimeFigureOut">
              <a:rPr lang="en-US"/>
              <a:pPr>
                <a:defRPr/>
              </a:pPr>
              <a:t>9/10/2016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6425"/>
            <a:ext cx="548640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3B0A7DC8-B1B2-4EFF-9371-706BE40C2A4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79885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4398" indent="-284398">
              <a:spcAft>
                <a:spcPts val="1867"/>
              </a:spcAft>
              <a:buFont typeface="Arial" panose="020B0604020202020204" pitchFamily="34" charset="0"/>
              <a:buChar char="•"/>
              <a:defRPr/>
            </a:pPr>
            <a:r>
              <a:rPr lang="en-US" u="sng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Cognitive Load Theory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– eliminate the extraneous load while minimizing the intrinsic load to keep the total amount of processing requirements within the limited capacity of working memory</a:t>
            </a:r>
            <a:endParaRPr lang="en-US" u="sng" dirty="0" smtClean="0">
              <a:solidFill>
                <a:schemeClr val="tx1">
                  <a:lumMod val="75000"/>
                  <a:lumOff val="25000"/>
                </a:schemeClr>
              </a:solidFill>
              <a:latin typeface="Arial"/>
              <a:cs typeface="Arial"/>
            </a:endParaRPr>
          </a:p>
          <a:p>
            <a:pPr marL="284398" indent="-284398">
              <a:spcAft>
                <a:spcPts val="1867"/>
              </a:spcAft>
              <a:buFont typeface="Arial" panose="020B0604020202020204" pitchFamily="34" charset="0"/>
              <a:buChar char="•"/>
              <a:defRPr/>
            </a:pPr>
            <a:r>
              <a:rPr lang="en-US" u="sng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Worked Examples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– instructional device that provides an expert’s problem solution for a learner to study.</a:t>
            </a:r>
            <a:endParaRPr lang="en-US" u="sng" dirty="0" smtClean="0">
              <a:solidFill>
                <a:schemeClr val="tx1">
                  <a:lumMod val="75000"/>
                  <a:lumOff val="25000"/>
                </a:schemeClr>
              </a:solidFill>
              <a:latin typeface="Arial"/>
              <a:cs typeface="Arial"/>
            </a:endParaRPr>
          </a:p>
          <a:p>
            <a:pPr marL="284398" indent="-284398">
              <a:spcAft>
                <a:spcPts val="1867"/>
              </a:spcAft>
              <a:buFont typeface="Arial" panose="020B0604020202020204" pitchFamily="34" charset="0"/>
              <a:buChar char="•"/>
              <a:defRPr/>
            </a:pPr>
            <a:r>
              <a:rPr lang="en-US" u="sng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Subgoal</a:t>
            </a:r>
            <a:r>
              <a:rPr lang="en-US" u="sng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Labels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- function-based instructional explanations that describe the purpose of a </a:t>
            </a:r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subgoal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to the learner, demonstrating the solution </a:t>
            </a:r>
            <a:r>
              <a:rPr lang="en-US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process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.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69DC9C5-D42D-4571-AA7C-1839DBF8D673}" type="slidenum">
              <a:rPr lang="en-US" altLang="en-US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63516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u="sng" dirty="0" smtClean="0"/>
              <a:t>Purpose</a:t>
            </a:r>
            <a:r>
              <a:rPr lang="en-US" altLang="en-US" dirty="0" smtClean="0"/>
              <a:t>: to teach students how to write a while loop</a:t>
            </a:r>
          </a:p>
          <a:p>
            <a:r>
              <a:rPr lang="en-US" altLang="en-US" dirty="0" smtClean="0"/>
              <a:t>3 classes – java, C++ (engineers), and C# (gaming majors)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 smtClean="0"/>
              <a:t>Pre-test</a:t>
            </a:r>
            <a:r>
              <a:rPr lang="en-US" altLang="en-US" baseline="0" dirty="0" smtClean="0"/>
              <a:t> scores low (24%) with 32% (21 students) earning no points (5 questions from AP CS tests)</a:t>
            </a:r>
          </a:p>
          <a:p>
            <a:r>
              <a:rPr lang="en-US" altLang="en-US" dirty="0" smtClean="0"/>
              <a:t>Analyzed 66  of 96 students – lab credit;</a:t>
            </a:r>
          </a:p>
          <a:p>
            <a:r>
              <a:rPr lang="en-US" altLang="en-US" b="1" baseline="0" dirty="0" smtClean="0"/>
              <a:t>Excluded those who did not attempt all tasks, and those with 3+ right on pre-test</a:t>
            </a:r>
            <a:endParaRPr lang="en-US" altLang="en-US" b="1" dirty="0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874ED2A-CA23-418C-AF0B-DD70E0E5A9AB}" type="slidenum">
              <a:rPr lang="en-US" altLang="en-US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6302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Explain steps vs. </a:t>
            </a:r>
            <a:r>
              <a:rPr lang="en-US" dirty="0" err="1" smtClean="0"/>
              <a:t>subgoals</a:t>
            </a:r>
            <a:endParaRPr lang="en-US" dirty="0" smtClean="0"/>
          </a:p>
          <a:p>
            <a:r>
              <a:rPr lang="en-US" dirty="0" smtClean="0"/>
              <a:t>Steps – expert solution to the problem in step by step fashion, problem specific</a:t>
            </a:r>
          </a:p>
          <a:p>
            <a:r>
              <a:rPr lang="en-US" dirty="0" err="1" smtClean="0"/>
              <a:t>Subgoal</a:t>
            </a:r>
            <a:r>
              <a:rPr lang="en-US" baseline="0" dirty="0" smtClean="0"/>
              <a:t> – can be many steps, structure carries over between problems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0A7DC8-B1B2-4EFF-9371-706BE40C2A4E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80295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Consent, demographics, pre-test, training activity (intro to loops)</a:t>
            </a:r>
          </a:p>
          <a:p>
            <a:r>
              <a:rPr lang="en-US" dirty="0" smtClean="0"/>
              <a:t>Analogy training or subgoal training (keep</a:t>
            </a:r>
            <a:r>
              <a:rPr lang="en-US" baseline="0" dirty="0" smtClean="0"/>
              <a:t> time on task similar)</a:t>
            </a:r>
          </a:p>
          <a:p>
            <a:r>
              <a:rPr lang="en-US" baseline="0" dirty="0" smtClean="0"/>
              <a:t>3 sets of worked example, problem solving pairs</a:t>
            </a:r>
          </a:p>
          <a:p>
            <a:r>
              <a:rPr lang="en-US" b="1" baseline="0" dirty="0" smtClean="0"/>
              <a:t>Problem </a:t>
            </a:r>
            <a:r>
              <a:rPr lang="en-US" b="1" baseline="0" dirty="0" smtClean="0"/>
              <a:t>solving assessment – 2 near transfer, 2 far transfer</a:t>
            </a:r>
          </a:p>
          <a:p>
            <a:r>
              <a:rPr lang="en-US" b="1" baseline="0" dirty="0" smtClean="0"/>
              <a:t>Assessment </a:t>
            </a:r>
            <a:r>
              <a:rPr lang="en-US" b="1" baseline="0" dirty="0" smtClean="0"/>
              <a:t>3 – parsons problem</a:t>
            </a:r>
          </a:p>
          <a:p>
            <a:r>
              <a:rPr lang="en-US" baseline="0" dirty="0" smtClean="0"/>
              <a:t>Post test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0A7DC8-B1B2-4EFF-9371-706BE40C2A4E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79845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Previous findings in math and science (none</a:t>
            </a:r>
            <a:r>
              <a:rPr lang="en-US" baseline="0" dirty="0" smtClean="0"/>
              <a:t> in CS)</a:t>
            </a:r>
            <a:endParaRPr lang="en-US" dirty="0" smtClean="0"/>
          </a:p>
          <a:p>
            <a:r>
              <a:rPr lang="en-US" baseline="0" dirty="0" smtClean="0"/>
              <a:t>No </a:t>
            </a:r>
            <a:r>
              <a:rPr lang="en-US" baseline="0" dirty="0" smtClean="0"/>
              <a:t>main effect of worked example format or transfer</a:t>
            </a:r>
          </a:p>
          <a:p>
            <a:r>
              <a:rPr lang="en-US" baseline="0" dirty="0" smtClean="0"/>
              <a:t>generate group interaction not SS but medium effect size (p= 0.077, d=0.78)</a:t>
            </a:r>
          </a:p>
          <a:p>
            <a:r>
              <a:rPr lang="en-US" baseline="0" dirty="0" smtClean="0"/>
              <a:t>Results on post test similar – scores low (31%), no SS on WE format, transfer, or interaction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Generate – Context Transfer group best on post-test while Generate-Isomorphic best on problem assessments (cognitive overload?)</a:t>
            </a:r>
            <a:endParaRPr lang="en-US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0A7DC8-B1B2-4EFF-9371-706BE40C2A4E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47648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Given-Isomorphic did poorly on both problem solving and post-test did best on far transfer problems </a:t>
            </a:r>
          </a:p>
          <a:p>
            <a:r>
              <a:rPr lang="en-US" baseline="0" dirty="0" smtClean="0"/>
              <a:t>Given-Context Transfer best for assessment tasks but least amount on the assessments.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0A7DC8-B1B2-4EFF-9371-706BE40C2A4E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17936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 different 1st and 2nd year programming courses at a technical university in the northeast United States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 month period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101 - first year, first semester course; CS1 for New Media Interactive Design (artists - a College of Imaging Arts and Sciences major), or New Media Interactive Development (technologists - a College of Computing and Information Sciences major); uses Processing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105 – first year, first semester CS1 for Game Design and Development (a College of Computing and Information Sciences major) uses C#  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 AP credit for 101 or 105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0A7DC8-B1B2-4EFF-9371-706BE40C2A4E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82652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202 brings together New Media Interactive Development and Game Design and Development; primarily C# (with some limited time devoted to Processing) and focuses on the use and integration of media and media artifacts into interactive experiences 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101 -&gt; 102 -&gt; 201 -&gt;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202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105 -&gt; 106 -&gt; 202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0A7DC8-B1B2-4EFF-9371-706BE40C2A4E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15249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N = 100</a:t>
            </a:r>
          </a:p>
          <a:p>
            <a:r>
              <a:rPr lang="en-US" altLang="en-US" b="1" baseline="0" dirty="0" smtClean="0"/>
              <a:t>Excluded those who did not attempt all tasks, and those with 3+ right on pre-test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 smtClean="0"/>
              <a:t>Analyzed 27 for replication</a:t>
            </a:r>
          </a:p>
          <a:p>
            <a:endParaRPr lang="en-US" altLang="en-US" b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0A7DC8-B1B2-4EFF-9371-706BE40C2A4E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57846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 types</a:t>
            </a:r>
            <a:r>
              <a:rPr lang="en-US" baseline="0" dirty="0" smtClean="0"/>
              <a:t> of effect sizes:</a:t>
            </a:r>
          </a:p>
          <a:p>
            <a:pPr marL="228600" indent="-228600">
              <a:buAutoNum type="arabicParenR"/>
            </a:pPr>
            <a:r>
              <a:rPr lang="el-GR" baseline="0" dirty="0" smtClean="0"/>
              <a:t>ω</a:t>
            </a:r>
            <a:r>
              <a:rPr lang="en-US" baseline="0" dirty="0" smtClean="0"/>
              <a:t>^2 of 0.1 is 10% of variation in performance can be attributed to the instructional manipulations</a:t>
            </a:r>
          </a:p>
          <a:p>
            <a:pPr marL="228600" indent="-228600">
              <a:buAutoNum type="arabicParenR"/>
            </a:pPr>
            <a:r>
              <a:rPr lang="en-US" i="1" baseline="0" dirty="0" smtClean="0"/>
              <a:t>f </a:t>
            </a:r>
            <a:r>
              <a:rPr lang="en-US" i="0" baseline="0" dirty="0" smtClean="0"/>
              <a:t>or </a:t>
            </a:r>
            <a:r>
              <a:rPr lang="en-US" i="1" baseline="0" dirty="0" smtClean="0"/>
              <a:t>d </a:t>
            </a:r>
            <a:r>
              <a:rPr lang="en-US" i="0" baseline="0" dirty="0" smtClean="0"/>
              <a:t>is difference between groups using the </a:t>
            </a:r>
            <a:r>
              <a:rPr lang="en-US" i="0" baseline="0" dirty="0" err="1" smtClean="0"/>
              <a:t>std</a:t>
            </a:r>
            <a:r>
              <a:rPr lang="en-US" i="0" baseline="0" dirty="0" smtClean="0"/>
              <a:t> deviation as the unit of measurement; </a:t>
            </a:r>
            <a:r>
              <a:rPr lang="en-US" i="1" baseline="0" dirty="0" smtClean="0"/>
              <a:t>d</a:t>
            </a:r>
            <a:r>
              <a:rPr lang="en-US" i="0" baseline="0" dirty="0" smtClean="0"/>
              <a:t> of .5 difference between the means of the two groups is half of the </a:t>
            </a:r>
            <a:r>
              <a:rPr lang="en-US" i="0" baseline="0" dirty="0" err="1" smtClean="0"/>
              <a:t>std</a:t>
            </a:r>
            <a:r>
              <a:rPr lang="en-US" i="0" baseline="0" dirty="0" smtClean="0"/>
              <a:t> deviation for those groups</a:t>
            </a:r>
          </a:p>
          <a:p>
            <a:pPr marL="0" indent="0">
              <a:buNone/>
            </a:pPr>
            <a:r>
              <a:rPr lang="en-US" i="0" baseline="0" dirty="0" smtClean="0"/>
              <a:t>In addition, Given Labels group: not statistically significant, but effect size of </a:t>
            </a:r>
            <a:r>
              <a:rPr lang="en-US" i="1" baseline="0" dirty="0" smtClean="0"/>
              <a:t>d</a:t>
            </a:r>
            <a:r>
              <a:rPr lang="en-US" i="0" baseline="0" dirty="0" smtClean="0"/>
              <a:t> = 0.95  </a:t>
            </a:r>
          </a:p>
          <a:p>
            <a:pPr marL="0" indent="0">
              <a:buNone/>
            </a:pPr>
            <a:r>
              <a:rPr lang="en-US" i="0" baseline="0" dirty="0" smtClean="0"/>
              <a:t>Means that the difference between the means of the two groups is 95% of the </a:t>
            </a:r>
            <a:r>
              <a:rPr lang="en-US" i="0" baseline="0" dirty="0" err="1" smtClean="0"/>
              <a:t>std</a:t>
            </a:r>
            <a:r>
              <a:rPr lang="en-US" i="0" baseline="0" dirty="0" smtClean="0"/>
              <a:t> dev for those </a:t>
            </a:r>
            <a:r>
              <a:rPr lang="en-US" i="0" baseline="0" dirty="0" smtClean="0"/>
              <a:t>groups</a:t>
            </a:r>
          </a:p>
          <a:p>
            <a:pPr marL="0" indent="0">
              <a:buNone/>
            </a:pPr>
            <a:r>
              <a:rPr lang="en-US" dirty="0" smtClean="0"/>
              <a:t>F estimates of a population variance, based on the information in two or more random samples</a:t>
            </a:r>
            <a:endParaRPr lang="en-US" i="0" baseline="0" dirty="0" smtClean="0"/>
          </a:p>
          <a:p>
            <a:pPr marL="0" indent="0"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0A7DC8-B1B2-4EFF-9371-706BE40C2A4E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88357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Almost as many as we analyzed (27)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0A7DC8-B1B2-4EFF-9371-706BE40C2A4E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4358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Interaction</a:t>
            </a:r>
            <a:r>
              <a:rPr lang="en-US" baseline="0" dirty="0" smtClean="0"/>
              <a:t> - </a:t>
            </a:r>
            <a:r>
              <a:rPr lang="en-US" i="1" dirty="0" smtClean="0"/>
              <a:t>p</a:t>
            </a:r>
            <a:r>
              <a:rPr lang="en-US" dirty="0" smtClean="0"/>
              <a:t> = 0.024     </a:t>
            </a:r>
            <a:r>
              <a:rPr lang="el-GR" dirty="0" smtClean="0"/>
              <a:t>ω</a:t>
            </a:r>
            <a:r>
              <a:rPr lang="en-US" baseline="30000" dirty="0" smtClean="0"/>
              <a:t>2  </a:t>
            </a:r>
            <a:r>
              <a:rPr lang="en-US" dirty="0" smtClean="0"/>
              <a:t>= 0.15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Pre test = average 46% (2.31/5)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Post test =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Average 54% (2.72 out of 5 points)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0A7DC8-B1B2-4EFF-9371-706BE40C2A4E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98029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 =</a:t>
            </a:r>
            <a:r>
              <a:rPr lang="en-US" baseline="0" dirty="0" smtClean="0"/>
              <a:t> 49</a:t>
            </a:r>
          </a:p>
          <a:p>
            <a:r>
              <a:rPr lang="en-US" baseline="0" dirty="0" smtClean="0"/>
              <a:t>Pre test = 73% (3.6 out of 5)</a:t>
            </a:r>
          </a:p>
          <a:p>
            <a:r>
              <a:rPr lang="en-US" baseline="0" dirty="0" smtClean="0"/>
              <a:t>Post test = 70% (3.5 out of 5)</a:t>
            </a:r>
          </a:p>
          <a:p>
            <a:r>
              <a:rPr lang="en-US" baseline="0" dirty="0" smtClean="0"/>
              <a:t>Given performed better than others:  </a:t>
            </a:r>
            <a:r>
              <a:rPr lang="en-US" i="1" dirty="0" smtClean="0"/>
              <a:t>p</a:t>
            </a:r>
            <a:r>
              <a:rPr lang="en-US" dirty="0" smtClean="0"/>
              <a:t> = 0.002     </a:t>
            </a:r>
            <a:r>
              <a:rPr lang="el-GR" dirty="0" smtClean="0"/>
              <a:t>ω</a:t>
            </a:r>
            <a:r>
              <a:rPr lang="en-US" baseline="30000" dirty="0" smtClean="0"/>
              <a:t>2  </a:t>
            </a:r>
            <a:r>
              <a:rPr lang="en-US" dirty="0" smtClean="0"/>
              <a:t>= 0.25  </a:t>
            </a:r>
            <a:r>
              <a:rPr lang="en-US" i="1" dirty="0" smtClean="0"/>
              <a:t>f</a:t>
            </a:r>
            <a:r>
              <a:rPr lang="en-US" i="1" baseline="0" dirty="0" smtClean="0"/>
              <a:t> </a:t>
            </a:r>
            <a:r>
              <a:rPr lang="en-US" i="0" baseline="0" dirty="0" smtClean="0"/>
              <a:t> = </a:t>
            </a:r>
            <a:r>
              <a:rPr lang="en-US" i="0" baseline="0" dirty="0" smtClean="0"/>
              <a:t>0.37</a:t>
            </a:r>
          </a:p>
          <a:p>
            <a:pPr marL="0" indent="0">
              <a:buNone/>
            </a:pPr>
            <a:r>
              <a:rPr lang="en-US" baseline="0" dirty="0" smtClean="0"/>
              <a:t>25% of variation in performance can be attributed to the instructional manipulations</a:t>
            </a:r>
          </a:p>
          <a:p>
            <a:pPr marL="0" indent="0">
              <a:buNone/>
            </a:pPr>
            <a:r>
              <a:rPr lang="en-US" i="0" baseline="0" dirty="0" smtClean="0"/>
              <a:t>Means that the difference between the means of the two groups is 37% of the </a:t>
            </a:r>
            <a:r>
              <a:rPr lang="en-US" i="0" baseline="0" dirty="0" err="1" smtClean="0"/>
              <a:t>std</a:t>
            </a:r>
            <a:r>
              <a:rPr lang="en-US" i="0" baseline="0" dirty="0" smtClean="0"/>
              <a:t> dev for those groups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0A7DC8-B1B2-4EFF-9371-706BE40C2A4E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72835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Generated performed worse! than others:  </a:t>
            </a:r>
            <a:r>
              <a:rPr lang="en-US" i="1" dirty="0" smtClean="0"/>
              <a:t>p</a:t>
            </a:r>
            <a:r>
              <a:rPr lang="en-US" dirty="0" smtClean="0"/>
              <a:t> = 0.014     </a:t>
            </a:r>
            <a:r>
              <a:rPr lang="el-GR" dirty="0" smtClean="0"/>
              <a:t>ω</a:t>
            </a:r>
            <a:r>
              <a:rPr lang="en-US" baseline="30000" dirty="0" smtClean="0"/>
              <a:t>2  </a:t>
            </a:r>
            <a:r>
              <a:rPr lang="en-US" dirty="0" smtClean="0"/>
              <a:t>= 0.18  </a:t>
            </a:r>
            <a:r>
              <a:rPr lang="en-US" i="1" dirty="0" smtClean="0"/>
              <a:t>f</a:t>
            </a:r>
            <a:r>
              <a:rPr lang="en-US" i="1" baseline="0" dirty="0" smtClean="0"/>
              <a:t> </a:t>
            </a:r>
            <a:r>
              <a:rPr lang="en-US" i="0" baseline="0" dirty="0" smtClean="0"/>
              <a:t> = 0.31</a:t>
            </a:r>
          </a:p>
          <a:p>
            <a:r>
              <a:rPr lang="en-US" i="0" baseline="0" dirty="0" smtClean="0"/>
              <a:t>Example of reverse expertise effect?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0A7DC8-B1B2-4EFF-9371-706BE40C2A4E}" type="slidenum">
              <a:rPr lang="en-US" altLang="en-US" smtClean="0"/>
              <a:pPr>
                <a:defRPr/>
              </a:pPr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61632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Those w/ HS course better on code writing:</a:t>
            </a:r>
            <a:r>
              <a:rPr lang="en-US" baseline="0" dirty="0" smtClean="0"/>
              <a:t>    </a:t>
            </a:r>
            <a:r>
              <a:rPr lang="en-US" i="1" dirty="0" smtClean="0"/>
              <a:t>p</a:t>
            </a:r>
            <a:r>
              <a:rPr lang="en-US" dirty="0" smtClean="0"/>
              <a:t> = 0.001     </a:t>
            </a:r>
            <a:r>
              <a:rPr lang="el-GR" dirty="0" smtClean="0"/>
              <a:t>ω</a:t>
            </a:r>
            <a:r>
              <a:rPr lang="en-US" baseline="30000" dirty="0" smtClean="0"/>
              <a:t>2  </a:t>
            </a:r>
            <a:r>
              <a:rPr lang="en-US" dirty="0" smtClean="0"/>
              <a:t>= 0.11  </a:t>
            </a:r>
            <a:r>
              <a:rPr lang="en-US" i="1" dirty="0" smtClean="0"/>
              <a:t>f</a:t>
            </a:r>
            <a:r>
              <a:rPr lang="en-US" i="1" baseline="0" dirty="0" smtClean="0"/>
              <a:t> </a:t>
            </a:r>
            <a:r>
              <a:rPr lang="en-US" i="0" baseline="0" dirty="0" smtClean="0"/>
              <a:t> = 0.35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Those w/ college course performed better:   </a:t>
            </a:r>
            <a:r>
              <a:rPr lang="en-US" baseline="0" dirty="0" smtClean="0"/>
              <a:t>  </a:t>
            </a:r>
            <a:r>
              <a:rPr lang="en-US" i="1" dirty="0" smtClean="0"/>
              <a:t>p</a:t>
            </a:r>
            <a:r>
              <a:rPr lang="en-US" dirty="0" smtClean="0"/>
              <a:t> &lt; 0.001     </a:t>
            </a:r>
            <a:r>
              <a:rPr lang="el-GR" dirty="0" smtClean="0"/>
              <a:t>ω</a:t>
            </a:r>
            <a:r>
              <a:rPr lang="en-US" baseline="30000" dirty="0" smtClean="0"/>
              <a:t>2  </a:t>
            </a:r>
            <a:r>
              <a:rPr lang="en-US" dirty="0" smtClean="0"/>
              <a:t>= 0.13  </a:t>
            </a:r>
            <a:r>
              <a:rPr lang="en-US" i="1" dirty="0" smtClean="0"/>
              <a:t>f</a:t>
            </a:r>
            <a:r>
              <a:rPr lang="en-US" i="1" baseline="0" dirty="0" smtClean="0"/>
              <a:t> </a:t>
            </a:r>
            <a:r>
              <a:rPr lang="en-US" i="0" baseline="0" dirty="0" smtClean="0"/>
              <a:t> = 0.38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0" baseline="0" dirty="0" smtClean="0"/>
              <a:t>Interaction: </a:t>
            </a:r>
            <a:r>
              <a:rPr lang="en-US" baseline="0" dirty="0" smtClean="0"/>
              <a:t>  </a:t>
            </a:r>
            <a:r>
              <a:rPr lang="en-US" i="1" dirty="0" smtClean="0"/>
              <a:t>p</a:t>
            </a:r>
            <a:r>
              <a:rPr lang="en-US" dirty="0" smtClean="0"/>
              <a:t> = 0.001     </a:t>
            </a:r>
            <a:r>
              <a:rPr lang="el-GR" dirty="0" smtClean="0"/>
              <a:t>ω</a:t>
            </a:r>
            <a:r>
              <a:rPr lang="en-US" baseline="30000" dirty="0" smtClean="0"/>
              <a:t>2  </a:t>
            </a:r>
            <a:r>
              <a:rPr lang="en-US" dirty="0" smtClean="0"/>
              <a:t>= 0.10  </a:t>
            </a:r>
            <a:r>
              <a:rPr lang="en-US" i="1" dirty="0" smtClean="0"/>
              <a:t>f</a:t>
            </a:r>
            <a:r>
              <a:rPr lang="en-US" i="1" baseline="0" dirty="0" smtClean="0"/>
              <a:t> </a:t>
            </a:r>
            <a:r>
              <a:rPr lang="en-US" i="0" baseline="0" dirty="0" smtClean="0"/>
              <a:t> = 0.33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0" baseline="0" dirty="0" smtClean="0"/>
              <a:t>It does not matter if previous course was taking in high school or college – the fact that the student had a previous course predicts better performance but that advantage does not continue into the next course – THEY CATCH UP!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i="0" baseline="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0" baseline="0" dirty="0" smtClean="0"/>
              <a:t>Those w/HS course better on Parsons:  </a:t>
            </a:r>
            <a:r>
              <a:rPr lang="en-US" baseline="0" dirty="0" smtClean="0"/>
              <a:t> </a:t>
            </a:r>
            <a:r>
              <a:rPr lang="en-US" i="1" dirty="0" smtClean="0"/>
              <a:t>p</a:t>
            </a:r>
            <a:r>
              <a:rPr lang="en-US" dirty="0" smtClean="0"/>
              <a:t> = 0.002     </a:t>
            </a:r>
            <a:r>
              <a:rPr lang="el-GR" dirty="0" smtClean="0"/>
              <a:t>ω</a:t>
            </a:r>
            <a:r>
              <a:rPr lang="en-US" baseline="30000" dirty="0" smtClean="0"/>
              <a:t>2  </a:t>
            </a:r>
            <a:r>
              <a:rPr lang="en-US" dirty="0" smtClean="0"/>
              <a:t>= 0.09  </a:t>
            </a:r>
            <a:r>
              <a:rPr lang="en-US" i="1" dirty="0" smtClean="0"/>
              <a:t>f</a:t>
            </a:r>
            <a:r>
              <a:rPr lang="en-US" i="1" baseline="0" dirty="0" smtClean="0"/>
              <a:t> </a:t>
            </a:r>
            <a:r>
              <a:rPr lang="en-US" i="0" baseline="0" dirty="0" smtClean="0"/>
              <a:t> = 0.31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Those w/ college course performed better:   </a:t>
            </a:r>
            <a:r>
              <a:rPr lang="en-US" baseline="0" dirty="0" smtClean="0"/>
              <a:t>  </a:t>
            </a:r>
            <a:r>
              <a:rPr lang="en-US" i="1" dirty="0" smtClean="0"/>
              <a:t>p</a:t>
            </a:r>
            <a:r>
              <a:rPr lang="en-US" dirty="0" smtClean="0"/>
              <a:t> = 0.011     </a:t>
            </a:r>
            <a:r>
              <a:rPr lang="el-GR" dirty="0" smtClean="0"/>
              <a:t>ω</a:t>
            </a:r>
            <a:r>
              <a:rPr lang="en-US" baseline="30000" dirty="0" smtClean="0"/>
              <a:t>2  </a:t>
            </a:r>
            <a:r>
              <a:rPr lang="en-US" dirty="0" smtClean="0"/>
              <a:t>= 0.07  </a:t>
            </a:r>
            <a:r>
              <a:rPr lang="en-US" i="1" dirty="0" smtClean="0"/>
              <a:t>f</a:t>
            </a:r>
            <a:r>
              <a:rPr lang="en-US" i="1" baseline="0" dirty="0" smtClean="0"/>
              <a:t> </a:t>
            </a:r>
            <a:r>
              <a:rPr lang="en-US" i="0" baseline="0" dirty="0" smtClean="0"/>
              <a:t> = 0.26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0" baseline="0" dirty="0" smtClean="0"/>
              <a:t>No Interaction: those with computing courses in high school performed better than those who did not, even after first college computing course. Longer time to learn or reverse expertise?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i="0" baseline="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i="0" baseline="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i="0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0A7DC8-B1B2-4EFF-9371-706BE40C2A4E}" type="slidenum">
              <a:rPr lang="en-US" altLang="en-US" smtClean="0"/>
              <a:pPr>
                <a:defRPr/>
              </a:pPr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27081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0" baseline="0" dirty="0" smtClean="0"/>
              <a:t>Those w/HS course better on Parsons:  </a:t>
            </a:r>
            <a:r>
              <a:rPr lang="en-US" baseline="0" dirty="0" smtClean="0"/>
              <a:t> </a:t>
            </a:r>
            <a:r>
              <a:rPr lang="en-US" i="1" dirty="0" smtClean="0"/>
              <a:t>p</a:t>
            </a:r>
            <a:r>
              <a:rPr lang="en-US" dirty="0" smtClean="0"/>
              <a:t> = 0.002     </a:t>
            </a:r>
            <a:r>
              <a:rPr lang="el-GR" dirty="0" smtClean="0"/>
              <a:t>ω</a:t>
            </a:r>
            <a:r>
              <a:rPr lang="en-US" baseline="30000" dirty="0" smtClean="0"/>
              <a:t>2  </a:t>
            </a:r>
            <a:r>
              <a:rPr lang="en-US" dirty="0" smtClean="0"/>
              <a:t>= 0.09  </a:t>
            </a:r>
            <a:r>
              <a:rPr lang="en-US" i="1" dirty="0" smtClean="0"/>
              <a:t>f</a:t>
            </a:r>
            <a:r>
              <a:rPr lang="en-US" i="1" baseline="0" dirty="0" smtClean="0"/>
              <a:t> </a:t>
            </a:r>
            <a:r>
              <a:rPr lang="en-US" i="0" baseline="0" dirty="0" smtClean="0"/>
              <a:t> = 0.31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Those w/ college course performed better:   </a:t>
            </a:r>
            <a:r>
              <a:rPr lang="en-US" baseline="0" dirty="0" smtClean="0"/>
              <a:t>  </a:t>
            </a:r>
            <a:r>
              <a:rPr lang="en-US" i="1" dirty="0" smtClean="0"/>
              <a:t>p</a:t>
            </a:r>
            <a:r>
              <a:rPr lang="en-US" dirty="0" smtClean="0"/>
              <a:t> = 0.011     </a:t>
            </a:r>
            <a:r>
              <a:rPr lang="el-GR" dirty="0" smtClean="0"/>
              <a:t>ω</a:t>
            </a:r>
            <a:r>
              <a:rPr lang="en-US" baseline="30000" dirty="0" smtClean="0"/>
              <a:t>2  </a:t>
            </a:r>
            <a:r>
              <a:rPr lang="en-US" dirty="0" smtClean="0"/>
              <a:t>= 0.07  </a:t>
            </a:r>
            <a:r>
              <a:rPr lang="en-US" i="1" dirty="0" smtClean="0"/>
              <a:t>f</a:t>
            </a:r>
            <a:r>
              <a:rPr lang="en-US" i="1" baseline="0" dirty="0" smtClean="0"/>
              <a:t> </a:t>
            </a:r>
            <a:r>
              <a:rPr lang="en-US" i="0" baseline="0" dirty="0" smtClean="0"/>
              <a:t> = 0.26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0" baseline="0" dirty="0" smtClean="0"/>
              <a:t>No Interaction: those with computing courses in high school performed better than those who did not, even after first college computing course. Longer time to learn or reverse expertise?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i="0" baseline="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i="0" baseline="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i="0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0A7DC8-B1B2-4EFF-9371-706BE40C2A4E}" type="slidenum">
              <a:rPr lang="en-US" altLang="en-US" smtClean="0"/>
              <a:pPr>
                <a:defRPr/>
              </a:pPr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14336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5D48BB3-A471-4FD2-B318-274B05DBFD5C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23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86141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27 novice students in bar chart form</a:t>
            </a:r>
          </a:p>
          <a:p>
            <a:r>
              <a:rPr lang="en-US" dirty="0" smtClean="0"/>
              <a:t>Error bars represent 95% confidence interval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0A7DC8-B1B2-4EFF-9371-706BE40C2A4E}" type="slidenum">
              <a:rPr lang="en-US" altLang="en-US" smtClean="0"/>
              <a:pPr>
                <a:defRPr/>
              </a:pPr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2001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7338177" y="12268483"/>
            <a:ext cx="2184000" cy="66588"/>
          </a:xfrm>
          <a:prstGeom prst="rect">
            <a:avLst/>
          </a:prstGeom>
          <a:solidFill>
            <a:srgbClr val="F8F3EC"/>
          </a:solidFill>
          <a:ln>
            <a:noFill/>
          </a:ln>
          <a:effectLst/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" name="Rectangle 14"/>
          <p:cNvSpPr>
            <a:spLocks noChangeArrowheads="1"/>
          </p:cNvSpPr>
          <p:nvPr userDrawn="1"/>
        </p:nvSpPr>
        <p:spPr bwMode="auto">
          <a:xfrm>
            <a:off x="0" y="0"/>
            <a:ext cx="487363" cy="6858000"/>
          </a:xfrm>
          <a:prstGeom prst="rect">
            <a:avLst/>
          </a:prstGeom>
          <a:solidFill>
            <a:srgbClr val="D71920"/>
          </a:solidFill>
          <a:ln>
            <a:noFill/>
          </a:ln>
          <a:effectLst/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" name="Rectangle 15"/>
          <p:cNvSpPr>
            <a:spLocks noChangeArrowheads="1"/>
          </p:cNvSpPr>
          <p:nvPr userDrawn="1"/>
        </p:nvSpPr>
        <p:spPr bwMode="auto">
          <a:xfrm>
            <a:off x="476250" y="0"/>
            <a:ext cx="217488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" name="TextBox 7"/>
          <p:cNvSpPr txBox="1">
            <a:spLocks noChangeArrowheads="1"/>
          </p:cNvSpPr>
          <p:nvPr userDrawn="1"/>
        </p:nvSpPr>
        <p:spPr bwMode="auto">
          <a:xfrm rot="16200000">
            <a:off x="-2881313" y="3111500"/>
            <a:ext cx="6249988" cy="52228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2800" b="1" dirty="0" smtClean="0">
                <a:solidFill>
                  <a:srgbClr val="F8F3EC"/>
                </a:solidFill>
                <a:latin typeface="Rockwell" pitchFamily="18" charset="0"/>
                <a:ea typeface="Segoe UI Symbol" pitchFamily="34" charset="0"/>
                <a:cs typeface="Aharoni" pitchFamily="2" charset="-79"/>
              </a:rPr>
              <a:t>Department of Computer Science</a:t>
            </a:r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889000" y="18637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 dirty="0" smtClean="0"/>
              <a:t>Click to edit Master title style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889000" y="3500438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dirty="0" smtClean="0"/>
              <a:t>Click to edit Master subtitle style</a:t>
            </a:r>
          </a:p>
        </p:txBody>
      </p:sp>
      <p:pic>
        <p:nvPicPr>
          <p:cNvPr id="1026" name="Picture 2" descr="https://public.boxcloud.com/d/1/CIDND8Lk733sNin01_irKx59o4DRZRZqVQKzmUUDTgg1EyO1P35Vbu7Ny_w3_oCeJZVTEQ-zDAYBruTx-otMXfOeMXY48inq5-WaNVeUwtSLuXk044tiOjauahYPSeNvMVO_fbmI9fQsiPjYDPgse-EPqHLYrbGdfdIxHGp6g2d8X5ilC3daay6EzWXWK9dSXekmafxYVaFAVaLqPtQSGYOaUIVNufi_auQGpFA9zsxtwRpFhkugS4tRVqLJgglw3V38OsxaBq5YXbBmEwityEM3p_-qWIfexrmJ_x9ofXpRbhKERrLDSH2fXZVJehUSG67X0hs-vm_dKfdM6nNbFXl4rOUjCJi0t4xCaE-WdqdpMfjODKOoHVsJtMAhn2P1-h2uL60kPHpnotFzRuG9pHf06hPE6sERbvaha5lVlCcX3nEV6AF9ktFQcjmFeU-8smS9_zruu0xPWONfTDAZO3ERkhdUCMQgyvfRh_K56ZuHNHiTIPV3R541f8W8IXeQ9TdfVInYPuoGJkPZAshxZMV3WCYEIRjnJ2wwR8dcdHmwBaurnSE68nlvDk21v5VN71PA1aNdPuQPNqDJR6o8iuEUGwwQfrRVMnPXg9Gk4CH8U5UG0qbRsP_RiH8aOXYuquZKaL20OeSd28QGJ__1m5owAg2WeK0MSsFcceXVhxMo82uB6CQmn9OtuC1GewlgejxPf6f76HdQ3zkd7w4iHc4bGgZs3E2BeqtJhqJwRW27R8xjhawT3VqBPOkyAFZzczstVInJ65tC6fbmSkXhmnd8jm1TptEAMCqG-DcuMSoj8gIImz63wPtYpG3HwSAzWVQAuP6LtZFTekciVzfceM6w2IlswY-q2anhVdjbrAow4AloEnF62SJJrShoN4GU7TcPJRfW1L1fEiz8T182dvSG0dHNb0qx-o3Dv0GSu-Uq3ppAnuSKI2khoW38pB7oSCaO99lHIHKWk_XhJlapQPPMmvM2yTFiM2WZVIRVyi8Qjl0ISEGC9c-CcqpqMy8sNib3nCRHFfv1GmcluE9bBLePQjqad2typgCftEaupcgGEMS-vXDST0oNFDKwl3nGb4p7X1Uubh3hf2SU5dmccZm5xfV9b2sZm7zf_s7wmxZQImC6ASVFDJOSWqHiAKoM2ucY3ekwqUOEiWYR95Q0KElhZQ1xYPVjr4QpkB-bCstWxEs./download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5971" y="6168829"/>
            <a:ext cx="2188029" cy="657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Image result for georgia state"/>
          <p:cNvSpPr>
            <a:spLocks noChangeAspect="1" noChangeArrowheads="1"/>
          </p:cNvSpPr>
          <p:nvPr userDrawn="1"/>
        </p:nvSpPr>
        <p:spPr bwMode="auto">
          <a:xfrm>
            <a:off x="981076" y="5013805"/>
            <a:ext cx="2310039" cy="2310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0" name="Picture 6" descr="Image result for georgia state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988" y="5516746"/>
            <a:ext cx="1462101" cy="1249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rochester institute of technology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3" y="5835060"/>
            <a:ext cx="2804442" cy="906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5005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Box 3"/>
          <p:cNvSpPr txBox="1"/>
          <p:nvPr userDrawn="1"/>
        </p:nvSpPr>
        <p:spPr>
          <a:xfrm>
            <a:off x="3800475" y="6374624"/>
            <a:ext cx="297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bbmorrison@unomaha.edu</a:t>
            </a:r>
            <a:endParaRPr lang="en-US" sz="1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2C8FE-1720-4CCE-BD02-17DCD1E98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100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25071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0738" y="1449388"/>
            <a:ext cx="3911600" cy="4473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4738" y="1449388"/>
            <a:ext cx="3911600" cy="4473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2C8FE-1720-4CCE-BD02-17DCD1E98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537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2C8FE-1720-4CCE-BD02-17DCD1E98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912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2C8FE-1720-4CCE-BD02-17DCD1E98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896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2C8FE-1720-4CCE-BD02-17DCD1E98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219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2C8FE-1720-4CCE-BD02-17DCD1E98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24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2C8FE-1720-4CCE-BD02-17DCD1E98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693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431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18313" y="60325"/>
            <a:ext cx="2003425" cy="58626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8038" y="60325"/>
            <a:ext cx="5857875" cy="58626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003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1"/>
          <p:cNvSpPr>
            <a:spLocks noChangeArrowheads="1"/>
          </p:cNvSpPr>
          <p:nvPr userDrawn="1"/>
        </p:nvSpPr>
        <p:spPr bwMode="auto">
          <a:xfrm>
            <a:off x="539750" y="16329"/>
            <a:ext cx="8604250" cy="6858000"/>
          </a:xfrm>
          <a:prstGeom prst="rect">
            <a:avLst/>
          </a:prstGeom>
          <a:solidFill>
            <a:srgbClr val="FAFAFA"/>
          </a:solidFill>
          <a:ln>
            <a:noFill/>
          </a:ln>
          <a:effectLst/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08038" y="60325"/>
            <a:ext cx="80137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0738" y="1449388"/>
            <a:ext cx="7975600" cy="447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9" name="Rectangle 20"/>
          <p:cNvSpPr>
            <a:spLocks noChangeArrowheads="1"/>
          </p:cNvSpPr>
          <p:nvPr userDrawn="1"/>
        </p:nvSpPr>
        <p:spPr bwMode="auto">
          <a:xfrm>
            <a:off x="0" y="0"/>
            <a:ext cx="487363" cy="6858000"/>
          </a:xfrm>
          <a:prstGeom prst="rect">
            <a:avLst/>
          </a:prstGeom>
          <a:solidFill>
            <a:srgbClr val="D71920"/>
          </a:solidFill>
          <a:ln>
            <a:noFill/>
          </a:ln>
          <a:effectLst/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0" name="Rectangle 21"/>
          <p:cNvSpPr>
            <a:spLocks noChangeArrowheads="1"/>
          </p:cNvSpPr>
          <p:nvPr userDrawn="1"/>
        </p:nvSpPr>
        <p:spPr bwMode="auto">
          <a:xfrm>
            <a:off x="476250" y="0"/>
            <a:ext cx="217488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pic>
        <p:nvPicPr>
          <p:cNvPr id="8" name="Picture 2" descr="https://public.boxcloud.com/d/1/CIDND8Lk733sNin01_irKx59o4DRZRZqVQKzmUUDTgg1EyO1P35Vbu7Ny_w3_oCeJZVTEQ-zDAYBruTx-otMXfOeMXY48inq5-WaNVeUwtSLuXk044tiOjauahYPSeNvMVO_fbmI9fQsiPjYDPgse-EPqHLYrbGdfdIxHGp6g2d8X5ilC3daay6EzWXWK9dSXekmafxYVaFAVaLqPtQSGYOaUIVNufi_auQGpFA9zsxtwRpFhkugS4tRVqLJgglw3V38OsxaBq5YXbBmEwityEM3p_-qWIfexrmJ_x9ofXpRbhKERrLDSH2fXZVJehUSG67X0hs-vm_dKfdM6nNbFXl4rOUjCJi0t4xCaE-WdqdpMfjODKOoHVsJtMAhn2P1-h2uL60kPHpnotFzRuG9pHf06hPE6sERbvaha5lVlCcX3nEV6AF9ktFQcjmFeU-8smS9_zruu0xPWONfTDAZO3ERkhdUCMQgyvfRh_K56ZuHNHiTIPV3R541f8W8IXeQ9TdfVInYPuoGJkPZAshxZMV3WCYEIRjnJ2wwR8dcdHmwBaurnSE68nlvDk21v5VN71PA1aNdPuQPNqDJR6o8iuEUGwwQfrRVMnPXg9Gk4CH8U5UG0qbRsP_RiH8aOXYuquZKaL20OeSd28QGJ__1m5owAg2WeK0MSsFcceXVhxMo82uB6CQmn9OtuC1GewlgejxPf6f76HdQ3zkd7w4iHc4bGgZs3E2BeqtJhqJwRW27R8xjhawT3VqBPOkyAFZzczstVInJ65tC6fbmSkXhmnd8jm1TptEAMCqG-DcuMSoj8gIImz63wPtYpG3HwSAzWVQAuP6LtZFTekciVzfceM6w2IlswY-q2anhVdjbrAow4AloEnF62SJJrShoN4GU7TcPJRfW1L1fEiz8T182dvSG0dHNb0qx-o3Dv0GSu-Uq3ppAnuSKI2khoW38pB7oSCaO99lHIHKWk_XhJlapQPPMmvM2yTFiM2WZVIRVyi8Qjl0ISEGC9c-CcqpqMy8sNib3nCRHFfv1GmcluE9bBLePQjqad2typgCftEaupcgGEMS-vXDST0oNFDKwl3nGb4p7X1Uubh3hf2SU5dmccZm5xfV9b2sZm7zf_s7wmxZQImC6ASVFDJOSWqHiAKoM2ucY3ekwqUOEiWYR95Q0KElhZQ1xYPVjr4QpkB-bCstWxEs./download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5971" y="6168829"/>
            <a:ext cx="2188029" cy="657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738754" y="6315074"/>
            <a:ext cx="5899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52C8FE-1720-4CCE-BD02-17DCD1E98C3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765111"/>
            <a:ext cx="8077200" cy="2568640"/>
          </a:xfrm>
        </p:spPr>
        <p:txBody>
          <a:bodyPr/>
          <a:lstStyle/>
          <a:p>
            <a:r>
              <a:rPr lang="en-US" altLang="en-US" dirty="0" smtClean="0"/>
              <a:t>Learning Loops:</a:t>
            </a:r>
            <a:br>
              <a:rPr lang="en-US" altLang="en-US" dirty="0" smtClean="0"/>
            </a:br>
            <a:r>
              <a:rPr lang="en-US" altLang="en-US" dirty="0" smtClean="0"/>
              <a:t>A Replication Study Illuminates the Impact </a:t>
            </a:r>
            <a:br>
              <a:rPr lang="en-US" altLang="en-US" dirty="0" smtClean="0"/>
            </a:br>
            <a:r>
              <a:rPr lang="en-US" altLang="en-US" dirty="0" smtClean="0"/>
              <a:t>of HS Courses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00438"/>
            <a:ext cx="7340600" cy="17526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Briana B. Morrison</a:t>
            </a:r>
          </a:p>
          <a:p>
            <a:pPr eaLnBrk="1" hangingPunct="1"/>
            <a:r>
              <a:rPr lang="en-US" altLang="en-US" dirty="0" smtClean="0"/>
              <a:t>Adrienne Decker</a:t>
            </a:r>
          </a:p>
          <a:p>
            <a:pPr eaLnBrk="1" hangingPunct="1"/>
            <a:r>
              <a:rPr lang="en-US" altLang="en-US" dirty="0" smtClean="0"/>
              <a:t>Lauren E. </a:t>
            </a:r>
            <a:r>
              <a:rPr lang="en-US" altLang="en-US" dirty="0" err="1" smtClean="0"/>
              <a:t>Margulieux</a:t>
            </a:r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908924" y="1156996"/>
            <a:ext cx="7843189" cy="3249905"/>
          </a:xfrm>
        </p:spPr>
        <p:txBody>
          <a:bodyPr/>
          <a:lstStyle/>
          <a:p>
            <a:r>
              <a:rPr lang="en-US" sz="3200" dirty="0" smtClean="0"/>
              <a:t>In the nascent field of computer science education, we have become particularly good at two things:</a:t>
            </a:r>
          </a:p>
          <a:p>
            <a:endParaRPr lang="en-US" sz="3200" dirty="0" smtClean="0"/>
          </a:p>
          <a:p>
            <a:pPr marL="457200" indent="-457200">
              <a:buAutoNum type="arabicPeriod"/>
            </a:pPr>
            <a:r>
              <a:rPr lang="en-US" sz="3200" dirty="0" smtClean="0"/>
              <a:t>Publishing new studies; and</a:t>
            </a:r>
          </a:p>
          <a:p>
            <a:pPr marL="457200" indent="-457200">
              <a:buAutoNum type="arabicPeriod"/>
            </a:pPr>
            <a:r>
              <a:rPr lang="en-US" sz="3200" dirty="0" smtClean="0"/>
              <a:t>Establishing that our students don’t know what we think they should know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05920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Outline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Original Study</a:t>
            </a:r>
          </a:p>
          <a:p>
            <a:r>
              <a:rPr lang="en-US" altLang="en-US" dirty="0" smtClean="0"/>
              <a:t>Original Results</a:t>
            </a:r>
          </a:p>
          <a:p>
            <a:r>
              <a:rPr lang="en-US" altLang="en-US" dirty="0" smtClean="0"/>
              <a:t>This Study</a:t>
            </a:r>
          </a:p>
          <a:p>
            <a:r>
              <a:rPr lang="en-US" altLang="en-US" dirty="0" smtClean="0"/>
              <a:t>Results</a:t>
            </a:r>
          </a:p>
          <a:p>
            <a:r>
              <a:rPr lang="en-US" altLang="en-US" dirty="0" smtClean="0"/>
              <a:t>Extension</a:t>
            </a:r>
          </a:p>
          <a:p>
            <a:r>
              <a:rPr lang="en-US" altLang="en-US" dirty="0" smtClean="0"/>
              <a:t>Findings</a:t>
            </a:r>
          </a:p>
          <a:p>
            <a:r>
              <a:rPr lang="en-US" altLang="en-US" dirty="0" smtClean="0"/>
              <a:t>Contributions</a:t>
            </a:r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2C8FE-1720-4CCE-BD02-17DCD1E98C35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Ed Psych Refresher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820738" y="1449388"/>
            <a:ext cx="7975600" cy="1795462"/>
          </a:xfrm>
        </p:spPr>
        <p:txBody>
          <a:bodyPr/>
          <a:lstStyle/>
          <a:p>
            <a:r>
              <a:rPr lang="en-US" altLang="en-US" dirty="0" smtClean="0"/>
              <a:t>Cognitive Load</a:t>
            </a:r>
          </a:p>
          <a:p>
            <a:r>
              <a:rPr lang="en-US" altLang="en-US" dirty="0" smtClean="0"/>
              <a:t>Worked Examples</a:t>
            </a:r>
          </a:p>
          <a:p>
            <a:r>
              <a:rPr lang="en-US" altLang="en-US" dirty="0" smtClean="0"/>
              <a:t>Subgoal Labels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6324" y="3244850"/>
            <a:ext cx="5130814" cy="2813672"/>
          </a:xfrm>
          <a:prstGeom prst="rect">
            <a:avLst/>
          </a:prstGeom>
        </p:spPr>
      </p:pic>
      <p:pic>
        <p:nvPicPr>
          <p:cNvPr id="2050" name="Picture 2" descr="Image result for worked exampl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038" y="3569359"/>
            <a:ext cx="2886205" cy="2164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4775201" y="955040"/>
            <a:ext cx="3840480" cy="2289810"/>
            <a:chOff x="0" y="142875"/>
            <a:chExt cx="6419850" cy="3924300"/>
          </a:xfrm>
        </p:grpSpPr>
        <p:sp>
          <p:nvSpPr>
            <p:cNvPr id="9" name="Cloud 8"/>
            <p:cNvSpPr/>
            <p:nvPr/>
          </p:nvSpPr>
          <p:spPr>
            <a:xfrm>
              <a:off x="0" y="200025"/>
              <a:ext cx="6419850" cy="3867150"/>
            </a:xfrm>
            <a:prstGeom prst="cloud">
              <a:avLst/>
            </a:prstGeom>
            <a:solidFill>
              <a:srgbClr val="4F81BD">
                <a:lumMod val="40000"/>
                <a:lumOff val="60000"/>
              </a:srgbClr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403737" y="142875"/>
              <a:ext cx="5273163" cy="3305175"/>
              <a:chOff x="-605913" y="142875"/>
              <a:chExt cx="5273163" cy="3305175"/>
            </a:xfrm>
          </p:grpSpPr>
          <p:sp>
            <p:nvSpPr>
              <p:cNvPr id="11" name="Text Box 2"/>
              <p:cNvSpPr txBox="1"/>
              <p:nvPr/>
            </p:nvSpPr>
            <p:spPr>
              <a:xfrm>
                <a:off x="-605913" y="142875"/>
                <a:ext cx="2038350" cy="390525"/>
              </a:xfrm>
              <a:prstGeom prst="rect">
                <a:avLst/>
              </a:prstGeom>
              <a:solidFill>
                <a:sysClr val="window" lastClr="FFFFFF">
                  <a:alpha val="0"/>
                </a:sysClr>
              </a:solidFill>
              <a:ln w="6350">
                <a:noFill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eaLnBrk="1" fontAlgn="auto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defRPr/>
                </a:pPr>
                <a:r>
                  <a:rPr lang="en-US" sz="1400" b="1" kern="0">
                    <a:solidFill>
                      <a:sysClr val="windowText" lastClr="000000"/>
                    </a:solidFill>
                    <a:latin typeface="Meiryo UI"/>
                    <a:ea typeface="Calibri"/>
                    <a:cs typeface="Times New Roman"/>
                  </a:rPr>
                  <a:t>Working Memory</a:t>
                </a:r>
                <a:endParaRPr lang="en-US" sz="1100" kern="0">
                  <a:solidFill>
                    <a:sysClr val="windowText" lastClr="000000"/>
                  </a:solidFill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0" y="914400"/>
                <a:ext cx="2228850" cy="2228850"/>
              </a:xfrm>
              <a:prstGeom prst="ellipse">
                <a:avLst/>
              </a:prstGeom>
              <a:solidFill>
                <a:srgbClr val="F79646">
                  <a:lumMod val="40000"/>
                  <a:lumOff val="60000"/>
                </a:srgbClr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2438400" y="628650"/>
                <a:ext cx="2228850" cy="2228850"/>
              </a:xfrm>
              <a:prstGeom prst="ellipse">
                <a:avLst/>
              </a:prstGeom>
              <a:solidFill>
                <a:srgbClr val="9BBB59">
                  <a:lumMod val="60000"/>
                  <a:lumOff val="40000"/>
                </a:srgbClr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14" name="Text Box 6"/>
              <p:cNvSpPr txBox="1"/>
              <p:nvPr/>
            </p:nvSpPr>
            <p:spPr>
              <a:xfrm>
                <a:off x="190500" y="3057525"/>
                <a:ext cx="2038350" cy="390525"/>
              </a:xfrm>
              <a:prstGeom prst="rect">
                <a:avLst/>
              </a:prstGeom>
              <a:solidFill>
                <a:sysClr val="window" lastClr="FFFFFF">
                  <a:alpha val="0"/>
                </a:sysClr>
              </a:solidFill>
              <a:ln w="6350">
                <a:noFill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eaLnBrk="1" fontAlgn="auto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defRPr/>
                </a:pPr>
                <a:r>
                  <a:rPr lang="en-US" sz="1200" b="1" kern="0">
                    <a:solidFill>
                      <a:sysClr val="windowText" lastClr="000000"/>
                    </a:solidFill>
                    <a:latin typeface="Meiryo UI"/>
                    <a:ea typeface="Calibri"/>
                    <a:cs typeface="Times New Roman"/>
                  </a:rPr>
                  <a:t>Extraneous Resources</a:t>
                </a:r>
                <a:endParaRPr lang="en-US" sz="1100" kern="0">
                  <a:solidFill>
                    <a:sysClr val="windowText" lastClr="000000"/>
                  </a:solidFill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15" name="Text Box 7"/>
              <p:cNvSpPr txBox="1"/>
              <p:nvPr/>
            </p:nvSpPr>
            <p:spPr>
              <a:xfrm>
                <a:off x="2628900" y="2742128"/>
                <a:ext cx="2038350" cy="390525"/>
              </a:xfrm>
              <a:prstGeom prst="rect">
                <a:avLst/>
              </a:prstGeom>
              <a:solidFill>
                <a:sysClr val="window" lastClr="FFFFFF">
                  <a:alpha val="0"/>
                </a:sysClr>
              </a:solidFill>
              <a:ln w="6350">
                <a:noFill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eaLnBrk="1" fontAlgn="auto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defRPr/>
                </a:pPr>
                <a:r>
                  <a:rPr lang="en-US" sz="1200" b="1" kern="0">
                    <a:solidFill>
                      <a:sysClr val="windowText" lastClr="000000"/>
                    </a:solidFill>
                    <a:latin typeface="Meiryo UI"/>
                    <a:ea typeface="Calibri"/>
                    <a:cs typeface="Times New Roman"/>
                  </a:rPr>
                  <a:t>Germane Resources</a:t>
                </a:r>
                <a:endParaRPr lang="en-US" sz="1100" kern="0">
                  <a:solidFill>
                    <a:sysClr val="windowText" lastClr="000000"/>
                  </a:solidFill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16" name="Regular Pentagon 15"/>
              <p:cNvSpPr/>
              <p:nvPr/>
            </p:nvSpPr>
            <p:spPr>
              <a:xfrm>
                <a:off x="190500" y="1171575"/>
                <a:ext cx="1819275" cy="1771650"/>
              </a:xfrm>
              <a:prstGeom prst="pentagon">
                <a:avLst/>
              </a:prstGeom>
              <a:solidFill>
                <a:srgbClr val="F79646">
                  <a:lumMod val="50000"/>
                </a:srgbClr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17" name="Hexagon 16"/>
              <p:cNvSpPr/>
              <p:nvPr/>
            </p:nvSpPr>
            <p:spPr>
              <a:xfrm>
                <a:off x="2743200" y="1257300"/>
                <a:ext cx="1638300" cy="1495425"/>
              </a:xfrm>
              <a:prstGeom prst="hexagon">
                <a:avLst/>
              </a:prstGeom>
              <a:solidFill>
                <a:srgbClr val="9BBB59">
                  <a:lumMod val="50000"/>
                </a:srgbClr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18" name="Text Box 10"/>
              <p:cNvSpPr txBox="1"/>
              <p:nvPr/>
            </p:nvSpPr>
            <p:spPr>
              <a:xfrm>
                <a:off x="276225" y="1819275"/>
                <a:ext cx="1685925" cy="666750"/>
              </a:xfrm>
              <a:prstGeom prst="rect">
                <a:avLst/>
              </a:prstGeom>
              <a:solidFill>
                <a:sysClr val="window" lastClr="FFFFFF">
                  <a:alpha val="0"/>
                </a:sysClr>
              </a:solidFill>
              <a:ln w="6350">
                <a:noFill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eaLnBrk="1" fontAlgn="auto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100" b="1" kern="0">
                    <a:solidFill>
                      <a:sysClr val="windowText" lastClr="000000"/>
                    </a:solidFill>
                    <a:latin typeface="Meiryo UI"/>
                    <a:ea typeface="Calibri"/>
                    <a:cs typeface="Times New Roman"/>
                  </a:rPr>
                  <a:t>Extraneous</a:t>
                </a:r>
                <a:endParaRPr lang="en-US" sz="1100" kern="0">
                  <a:solidFill>
                    <a:sysClr val="windowText" lastClr="000000"/>
                  </a:solidFill>
                  <a:latin typeface="Calibri"/>
                  <a:ea typeface="Calibri"/>
                  <a:cs typeface="Times New Roman"/>
                </a:endParaRPr>
              </a:p>
              <a:p>
                <a:pPr algn="ctr" eaLnBrk="1" fontAlgn="auto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100" b="1" kern="0">
                    <a:solidFill>
                      <a:sysClr val="windowText" lastClr="000000"/>
                    </a:solidFill>
                    <a:latin typeface="Meiryo UI"/>
                    <a:ea typeface="Calibri"/>
                    <a:cs typeface="Times New Roman"/>
                  </a:rPr>
                  <a:t>Load</a:t>
                </a:r>
                <a:endParaRPr lang="en-US" sz="1100" kern="0">
                  <a:solidFill>
                    <a:sysClr val="windowText" lastClr="000000"/>
                  </a:solidFill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19" name="Text Box 11"/>
              <p:cNvSpPr txBox="1"/>
              <p:nvPr/>
            </p:nvSpPr>
            <p:spPr>
              <a:xfrm>
                <a:off x="2809875" y="1685925"/>
                <a:ext cx="1485900" cy="666750"/>
              </a:xfrm>
              <a:prstGeom prst="rect">
                <a:avLst/>
              </a:prstGeom>
              <a:solidFill>
                <a:sysClr val="window" lastClr="FFFFFF">
                  <a:alpha val="0"/>
                </a:sysClr>
              </a:solidFill>
              <a:ln w="6350">
                <a:noFill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eaLnBrk="1" fontAlgn="auto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100" b="1" kern="0" dirty="0" smtClean="0">
                    <a:solidFill>
                      <a:sysClr val="windowText" lastClr="000000"/>
                    </a:solidFill>
                    <a:latin typeface="Meiryo UI"/>
                    <a:ea typeface="Calibri"/>
                    <a:cs typeface="Times New Roman"/>
                  </a:rPr>
                  <a:t>Intrinsic</a:t>
                </a:r>
                <a:endParaRPr lang="en-US" sz="1100" kern="0" dirty="0">
                  <a:solidFill>
                    <a:sysClr val="windowText" lastClr="000000"/>
                  </a:solidFill>
                  <a:latin typeface="Calibri"/>
                  <a:ea typeface="Calibri"/>
                  <a:cs typeface="Times New Roman"/>
                </a:endParaRPr>
              </a:p>
              <a:p>
                <a:pPr algn="ctr" eaLnBrk="1" fontAlgn="auto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100" b="1" kern="0" dirty="0">
                    <a:solidFill>
                      <a:sysClr val="windowText" lastClr="000000"/>
                    </a:solidFill>
                    <a:latin typeface="Meiryo UI"/>
                    <a:ea typeface="Calibri"/>
                    <a:cs typeface="Times New Roman"/>
                  </a:rPr>
                  <a:t>Load</a:t>
                </a:r>
                <a:endParaRPr lang="en-US" sz="1100" kern="0" dirty="0">
                  <a:solidFill>
                    <a:sysClr val="windowText" lastClr="000000"/>
                  </a:solidFill>
                  <a:latin typeface="Calibri"/>
                  <a:ea typeface="Calibri"/>
                  <a:cs typeface="Times New Roman"/>
                </a:endParaRPr>
              </a:p>
            </p:txBody>
          </p:sp>
        </p:grpSp>
      </p:grp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2C8FE-1720-4CCE-BD02-17DCD1E98C35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Original Study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Purpose</a:t>
            </a:r>
          </a:p>
          <a:p>
            <a:r>
              <a:rPr lang="en-US" altLang="en-US" smtClean="0"/>
              <a:t>Participants </a:t>
            </a:r>
          </a:p>
          <a:p>
            <a:r>
              <a:rPr lang="en-US" altLang="en-US" smtClean="0"/>
              <a:t>Material</a:t>
            </a:r>
          </a:p>
          <a:p>
            <a:r>
              <a:rPr lang="en-US" altLang="en-US" smtClean="0"/>
              <a:t>Design</a:t>
            </a:r>
          </a:p>
          <a:p>
            <a:r>
              <a:rPr lang="en-US" altLang="en-US" smtClean="0"/>
              <a:t>Procedure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4060825" y="2133600"/>
          <a:ext cx="4492625" cy="1220849"/>
        </p:xfrm>
        <a:graphic>
          <a:graphicData uri="http://schemas.openxmlformats.org/drawingml/2006/table">
            <a:tbl>
              <a:tblPr firstRow="1" firstCol="1" bandRow="1"/>
              <a:tblGrid>
                <a:gridCol w="10211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99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05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09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8932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Age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0" marR="68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Gender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0" marR="68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GPA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0" marR="68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Major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0" marR="68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45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</a:t>
                      </a: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= 21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0" marR="68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89% male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0" marR="68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</a:t>
                      </a:r>
                      <a:r>
                        <a:rPr lang="en-US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= 3.1/4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0" marR="68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50% CS major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0" marR="68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2C8FE-1720-4CCE-BD02-17DCD1E98C35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808038" y="60325"/>
            <a:ext cx="8013700" cy="698800"/>
          </a:xfrm>
        </p:spPr>
        <p:txBody>
          <a:bodyPr/>
          <a:lstStyle/>
          <a:p>
            <a:r>
              <a:rPr lang="en-US" altLang="en-US" dirty="0" smtClean="0"/>
              <a:t>Material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0738" y="759125"/>
            <a:ext cx="8323262" cy="6098875"/>
          </a:xfrm>
        </p:spPr>
        <p:txBody>
          <a:bodyPr>
            <a:normAutofit fontScale="47500" lnSpcReduction="20000"/>
          </a:bodyPr>
          <a:lstStyle/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b="1" dirty="0" err="1"/>
              <a:t>Subgoal</a:t>
            </a:r>
            <a:r>
              <a:rPr lang="en-US" b="1" dirty="0"/>
              <a:t> Generate group (C)</a:t>
            </a:r>
            <a:endParaRPr lang="en-US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dirty="0"/>
              <a:t>You have been told that a pair of dice roll the number 7 more than any other combination. You would like to find out if that’s true. To do this you have a pair of dice that you’ve rolled 20 times. You need to count how many times 7 was rolled.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dirty="0"/>
              <a:t>Here are all the rolls of the dice. How many times was 7 rolled?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dirty="0"/>
              <a:t>2, 8, 7, 6, 4, 7, 9, 11, 8, 6, 7, 4, 3, 5, 7, 11, 9, 7, 4, 12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dirty="0"/>
              <a:t> 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b="1" dirty="0"/>
              <a:t>Solution</a:t>
            </a:r>
            <a:endParaRPr lang="en-US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b="1" dirty="0"/>
              <a:t> </a:t>
            </a:r>
            <a:endParaRPr lang="en-US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b="1" dirty="0"/>
              <a:t>SUBGOAL: </a:t>
            </a:r>
            <a:endParaRPr lang="en-US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b="1" dirty="0"/>
              <a:t> </a:t>
            </a:r>
            <a:r>
              <a:rPr lang="en-US" b="1" dirty="0" smtClean="0"/>
              <a:t>Step </a:t>
            </a:r>
            <a:r>
              <a:rPr lang="en-US" b="1" dirty="0"/>
              <a:t>one: define and initialize variable to hold the collection of dice rolls</a:t>
            </a:r>
            <a:endParaRPr lang="en-US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dirty="0"/>
              <a:t>rolls = [2, 8, 7, 6, 4, 7, 9, 11, 8, 6, 7, 4, 3, 5, 7, 11, 9, 7, 4, </a:t>
            </a:r>
            <a:r>
              <a:rPr lang="en-US" dirty="0" smtClean="0"/>
              <a:t>12]	</a:t>
            </a:r>
            <a:r>
              <a:rPr lang="en-US" i="1" dirty="0" smtClean="0"/>
              <a:t>list </a:t>
            </a:r>
            <a:r>
              <a:rPr lang="en-US" i="1" dirty="0"/>
              <a:t>containing all the dice rolls</a:t>
            </a:r>
            <a:endParaRPr lang="en-US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i="1" dirty="0"/>
              <a:t>	</a:t>
            </a:r>
            <a:endParaRPr lang="en-US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b="1" dirty="0"/>
              <a:t>Step two: define and initialize variable to hold the count of 7 rolls</a:t>
            </a:r>
            <a:endParaRPr lang="en-US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dirty="0"/>
              <a:t>rolls = [2, 8, 7, 6, 4, 7, 9, 11, 8, 6, 7, 4, 3, 5, 7, 11, 9, 7, 4, 12]	</a:t>
            </a:r>
            <a:r>
              <a:rPr lang="en-US" i="1" dirty="0"/>
              <a:t>list containing all the dice rolls</a:t>
            </a:r>
            <a:endParaRPr lang="en-US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dirty="0"/>
              <a:t>count = 0				</a:t>
            </a:r>
            <a:r>
              <a:rPr lang="en-US" dirty="0" smtClean="0"/>
              <a:t>             </a:t>
            </a:r>
            <a:r>
              <a:rPr lang="en-US" i="1" dirty="0" smtClean="0"/>
              <a:t>variable  </a:t>
            </a:r>
            <a:r>
              <a:rPr lang="en-US" i="1" dirty="0"/>
              <a:t>to hold the count of times 7 was rolled</a:t>
            </a:r>
            <a:endParaRPr lang="en-US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b="1" dirty="0"/>
              <a:t> </a:t>
            </a:r>
            <a:endParaRPr lang="en-US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b="1" dirty="0"/>
              <a:t>SUBGOAL: </a:t>
            </a:r>
            <a:endParaRPr lang="en-US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b="1" dirty="0"/>
              <a:t> </a:t>
            </a:r>
            <a:r>
              <a:rPr lang="en-US" b="1" dirty="0" smtClean="0"/>
              <a:t>Step </a:t>
            </a:r>
            <a:r>
              <a:rPr lang="en-US" b="1" dirty="0"/>
              <a:t>three: initialize the loop to start at the beginning of the list of dice rolls</a:t>
            </a:r>
            <a:endParaRPr lang="en-US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dirty="0"/>
              <a:t>rolls = [2, 8, 7, 6, 4, 7, 9, 11, 8, 6, 7, 4, 3, 5, 7, 11, 9, 7, 4, 12]			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dirty="0"/>
              <a:t>count = 0							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dirty="0" err="1"/>
              <a:t>lcv</a:t>
            </a:r>
            <a:r>
              <a:rPr lang="en-US" dirty="0"/>
              <a:t> = 0                                      			</a:t>
            </a:r>
            <a:r>
              <a:rPr lang="en-US" i="1" dirty="0" err="1" smtClean="0"/>
              <a:t>lcv</a:t>
            </a:r>
            <a:r>
              <a:rPr lang="en-US" i="1" dirty="0" smtClean="0"/>
              <a:t> </a:t>
            </a:r>
            <a:r>
              <a:rPr lang="en-US" i="1" dirty="0"/>
              <a:t>is loop control variable</a:t>
            </a:r>
            <a:endParaRPr lang="en-US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dirty="0"/>
              <a:t># We want to start by looking at the first value in the list which has an index of 0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dirty="0"/>
              <a:t> 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2C8FE-1720-4CCE-BD02-17DCD1E98C35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808038" y="60325"/>
            <a:ext cx="8013700" cy="698800"/>
          </a:xfrm>
        </p:spPr>
        <p:txBody>
          <a:bodyPr/>
          <a:lstStyle/>
          <a:p>
            <a:r>
              <a:rPr lang="en-US" altLang="en-US" smtClean="0"/>
              <a:t>Material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6138" y="638355"/>
            <a:ext cx="7975600" cy="6023702"/>
          </a:xfrm>
        </p:spPr>
        <p:txBody>
          <a:bodyPr>
            <a:normAutofit fontScale="47500" lnSpcReduction="20000"/>
          </a:bodyPr>
          <a:lstStyle/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b="1" dirty="0" smtClean="0"/>
              <a:t>SUBGOAL</a:t>
            </a:r>
            <a:r>
              <a:rPr lang="en-US" b="1" dirty="0"/>
              <a:t>: </a:t>
            </a:r>
            <a:endParaRPr lang="en-US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dirty="0"/>
              <a:t> </a:t>
            </a:r>
            <a:r>
              <a:rPr lang="en-US" b="1" dirty="0" smtClean="0"/>
              <a:t>Step </a:t>
            </a:r>
            <a:r>
              <a:rPr lang="en-US" b="1" dirty="0"/>
              <a:t>seven: determine if the current dice roll is a 7</a:t>
            </a:r>
            <a:endParaRPr lang="en-US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dirty="0"/>
              <a:t>rolls = [2, 8, 7, 6, 4, 7, 9, 11, 8, 6, 7, 4, 3, 5, 7, 11, 9, 7, 4, 12]			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dirty="0"/>
              <a:t>count = 0							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dirty="0" err="1"/>
              <a:t>lcv</a:t>
            </a:r>
            <a:r>
              <a:rPr lang="en-US" dirty="0"/>
              <a:t> = 0                                      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dirty="0"/>
              <a:t>WHILE  </a:t>
            </a:r>
            <a:r>
              <a:rPr lang="en-US" dirty="0" err="1"/>
              <a:t>lcv</a:t>
            </a:r>
            <a:r>
              <a:rPr lang="en-US" dirty="0"/>
              <a:t> &lt; length(rolls) </a:t>
            </a:r>
            <a:r>
              <a:rPr lang="en-US" dirty="0" smtClean="0"/>
              <a:t>DO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 IF rolls[</a:t>
            </a:r>
            <a:r>
              <a:rPr lang="en-US" dirty="0" err="1" smtClean="0"/>
              <a:t>lcv</a:t>
            </a:r>
            <a:r>
              <a:rPr lang="en-US" dirty="0" smtClean="0"/>
              <a:t>] == 7 THEN			</a:t>
            </a:r>
            <a:r>
              <a:rPr lang="en-US" i="1" dirty="0" smtClean="0"/>
              <a:t>if the current roll is equal to 7</a:t>
            </a:r>
            <a:endParaRPr lang="en-US" dirty="0" smtClean="0"/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dirty="0"/>
              <a:t>	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dirty="0"/>
              <a:t>    ENDIF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dirty="0"/>
              <a:t>    </a:t>
            </a:r>
            <a:r>
              <a:rPr lang="en-US" dirty="0" err="1"/>
              <a:t>lcv</a:t>
            </a:r>
            <a:r>
              <a:rPr lang="en-US" dirty="0"/>
              <a:t> = </a:t>
            </a:r>
            <a:r>
              <a:rPr lang="en-US" dirty="0" err="1"/>
              <a:t>lcv</a:t>
            </a:r>
            <a:r>
              <a:rPr lang="en-US" dirty="0"/>
              <a:t> + 1								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dirty="0"/>
              <a:t>ENDWHILE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b="1" dirty="0"/>
              <a:t> </a:t>
            </a:r>
            <a:endParaRPr lang="en-US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b="1" dirty="0"/>
              <a:t>Step eight: if the roll is 7, increment the count</a:t>
            </a:r>
            <a:endParaRPr lang="en-US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dirty="0"/>
              <a:t>rolls = [2, 8, 7, 6, 4, 7, 9, 11, 8, 6, 7, 4, 3, 5, 7, 11, 9, 7, 4, 12]			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dirty="0"/>
              <a:t>count = 0							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dirty="0" err="1"/>
              <a:t>lcv</a:t>
            </a:r>
            <a:r>
              <a:rPr lang="en-US" dirty="0"/>
              <a:t> = 0                                      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dirty="0"/>
              <a:t>WHILE  </a:t>
            </a:r>
            <a:r>
              <a:rPr lang="en-US" dirty="0" err="1"/>
              <a:t>lcv</a:t>
            </a:r>
            <a:r>
              <a:rPr lang="en-US" dirty="0"/>
              <a:t> &lt; length(rolls) </a:t>
            </a:r>
            <a:r>
              <a:rPr lang="en-US" dirty="0" smtClean="0"/>
              <a:t>DO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 IF rolls[</a:t>
            </a:r>
            <a:r>
              <a:rPr lang="en-US" dirty="0" err="1" smtClean="0"/>
              <a:t>lcv</a:t>
            </a:r>
            <a:r>
              <a:rPr lang="en-US" dirty="0" smtClean="0"/>
              <a:t>] == 7 THEN			</a:t>
            </a:r>
            <a:r>
              <a:rPr lang="en-US" i="1" dirty="0" smtClean="0"/>
              <a:t>if the current roll is equal to 7</a:t>
            </a:r>
            <a:endParaRPr lang="en-US" dirty="0" smtClean="0"/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         count </a:t>
            </a:r>
            <a:r>
              <a:rPr lang="en-US" dirty="0"/>
              <a:t>= count + 1	</a:t>
            </a:r>
            <a:r>
              <a:rPr lang="en-US" dirty="0" smtClean="0"/>
              <a:t> </a:t>
            </a:r>
            <a:r>
              <a:rPr lang="en-US" dirty="0"/>
              <a:t>		</a:t>
            </a:r>
            <a:r>
              <a:rPr lang="en-US" i="1" dirty="0" smtClean="0"/>
              <a:t>increment </a:t>
            </a:r>
            <a:r>
              <a:rPr lang="en-US" i="1" dirty="0"/>
              <a:t>count by one </a:t>
            </a:r>
            <a:endParaRPr lang="en-US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dirty="0"/>
              <a:t>    ENDIF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dirty="0"/>
              <a:t>    </a:t>
            </a:r>
            <a:r>
              <a:rPr lang="en-US" dirty="0" err="1"/>
              <a:t>lcv</a:t>
            </a:r>
            <a:r>
              <a:rPr lang="en-US" dirty="0"/>
              <a:t> = </a:t>
            </a:r>
            <a:r>
              <a:rPr lang="en-US" dirty="0" err="1"/>
              <a:t>lcv</a:t>
            </a:r>
            <a:r>
              <a:rPr lang="en-US" dirty="0"/>
              <a:t> + 1								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dirty="0"/>
              <a:t>ENDWHILE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b="1" dirty="0"/>
              <a:t> </a:t>
            </a:r>
            <a:endParaRPr lang="en-US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2C8FE-1720-4CCE-BD02-17DCD1E98C35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Original Study Design &amp; Procedure</a:t>
            </a:r>
          </a:p>
        </p:txBody>
      </p:sp>
      <p:sp>
        <p:nvSpPr>
          <p:cNvPr id="51" name="AutoShape 49"/>
          <p:cNvSpPr>
            <a:spLocks noChangeAspect="1" noChangeArrowheads="1" noTextEdit="1"/>
          </p:cNvSpPr>
          <p:nvPr/>
        </p:nvSpPr>
        <p:spPr bwMode="auto">
          <a:xfrm>
            <a:off x="808038" y="1441450"/>
            <a:ext cx="8143875" cy="455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Line 51"/>
          <p:cNvSpPr>
            <a:spLocks noChangeShapeType="1"/>
          </p:cNvSpPr>
          <p:nvPr/>
        </p:nvSpPr>
        <p:spPr bwMode="auto">
          <a:xfrm>
            <a:off x="2108201" y="1441450"/>
            <a:ext cx="0" cy="4549775"/>
          </a:xfrm>
          <a:prstGeom prst="line">
            <a:avLst/>
          </a:prstGeom>
          <a:noFill/>
          <a:ln w="95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52"/>
          <p:cNvSpPr>
            <a:spLocks noChangeShapeType="1"/>
          </p:cNvSpPr>
          <p:nvPr/>
        </p:nvSpPr>
        <p:spPr bwMode="auto">
          <a:xfrm>
            <a:off x="3529013" y="1441450"/>
            <a:ext cx="0" cy="4549775"/>
          </a:xfrm>
          <a:prstGeom prst="line">
            <a:avLst/>
          </a:prstGeom>
          <a:noFill/>
          <a:ln w="95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Line 53"/>
          <p:cNvSpPr>
            <a:spLocks noChangeShapeType="1"/>
          </p:cNvSpPr>
          <p:nvPr/>
        </p:nvSpPr>
        <p:spPr bwMode="auto">
          <a:xfrm>
            <a:off x="5080001" y="1952625"/>
            <a:ext cx="0" cy="4038600"/>
          </a:xfrm>
          <a:prstGeom prst="line">
            <a:avLst/>
          </a:prstGeom>
          <a:noFill/>
          <a:ln w="95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Line 54"/>
          <p:cNvSpPr>
            <a:spLocks noChangeShapeType="1"/>
          </p:cNvSpPr>
          <p:nvPr/>
        </p:nvSpPr>
        <p:spPr bwMode="auto">
          <a:xfrm>
            <a:off x="6761163" y="1952625"/>
            <a:ext cx="0" cy="4038600"/>
          </a:xfrm>
          <a:prstGeom prst="line">
            <a:avLst/>
          </a:prstGeom>
          <a:noFill/>
          <a:ln w="95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Line 55"/>
          <p:cNvSpPr>
            <a:spLocks noChangeShapeType="1"/>
          </p:cNvSpPr>
          <p:nvPr/>
        </p:nvSpPr>
        <p:spPr bwMode="auto">
          <a:xfrm>
            <a:off x="808038" y="1952625"/>
            <a:ext cx="813435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Line 56"/>
          <p:cNvSpPr>
            <a:spLocks noChangeShapeType="1"/>
          </p:cNvSpPr>
          <p:nvPr/>
        </p:nvSpPr>
        <p:spPr bwMode="auto">
          <a:xfrm>
            <a:off x="808038" y="2416175"/>
            <a:ext cx="813435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Line 57"/>
          <p:cNvSpPr>
            <a:spLocks noChangeShapeType="1"/>
          </p:cNvSpPr>
          <p:nvPr/>
        </p:nvSpPr>
        <p:spPr bwMode="auto">
          <a:xfrm>
            <a:off x="2098676" y="4143375"/>
            <a:ext cx="6843713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Line 58"/>
          <p:cNvSpPr>
            <a:spLocks noChangeShapeType="1"/>
          </p:cNvSpPr>
          <p:nvPr/>
        </p:nvSpPr>
        <p:spPr bwMode="auto">
          <a:xfrm>
            <a:off x="808038" y="1441450"/>
            <a:ext cx="0" cy="4549775"/>
          </a:xfrm>
          <a:prstGeom prst="line">
            <a:avLst/>
          </a:prstGeom>
          <a:noFill/>
          <a:ln w="95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Line 59"/>
          <p:cNvSpPr>
            <a:spLocks noChangeShapeType="1"/>
          </p:cNvSpPr>
          <p:nvPr/>
        </p:nvSpPr>
        <p:spPr bwMode="auto">
          <a:xfrm>
            <a:off x="8942388" y="1441450"/>
            <a:ext cx="0" cy="4549775"/>
          </a:xfrm>
          <a:prstGeom prst="line">
            <a:avLst/>
          </a:prstGeom>
          <a:noFill/>
          <a:ln w="95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Line 60"/>
          <p:cNvSpPr>
            <a:spLocks noChangeShapeType="1"/>
          </p:cNvSpPr>
          <p:nvPr/>
        </p:nvSpPr>
        <p:spPr bwMode="auto">
          <a:xfrm>
            <a:off x="808038" y="1441450"/>
            <a:ext cx="813435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Line 61"/>
          <p:cNvSpPr>
            <a:spLocks noChangeShapeType="1"/>
          </p:cNvSpPr>
          <p:nvPr/>
        </p:nvSpPr>
        <p:spPr bwMode="auto">
          <a:xfrm>
            <a:off x="808038" y="5981700"/>
            <a:ext cx="813435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Rectangle 62"/>
          <p:cNvSpPr>
            <a:spLocks noChangeArrowheads="1"/>
          </p:cNvSpPr>
          <p:nvPr/>
        </p:nvSpPr>
        <p:spPr bwMode="auto">
          <a:xfrm>
            <a:off x="5376863" y="1552575"/>
            <a:ext cx="1847850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Subgoal Labels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312" name="Rectangle 63"/>
          <p:cNvSpPr>
            <a:spLocks noChangeArrowheads="1"/>
          </p:cNvSpPr>
          <p:nvPr/>
        </p:nvSpPr>
        <p:spPr bwMode="auto">
          <a:xfrm>
            <a:off x="4002088" y="2044700"/>
            <a:ext cx="706438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None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313" name="Rectangle 64"/>
          <p:cNvSpPr>
            <a:spLocks noChangeArrowheads="1"/>
          </p:cNvSpPr>
          <p:nvPr/>
        </p:nvSpPr>
        <p:spPr bwMode="auto">
          <a:xfrm>
            <a:off x="5599113" y="2044700"/>
            <a:ext cx="762000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Given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315" name="Rectangle 65"/>
          <p:cNvSpPr>
            <a:spLocks noChangeArrowheads="1"/>
          </p:cNvSpPr>
          <p:nvPr/>
        </p:nvSpPr>
        <p:spPr bwMode="auto">
          <a:xfrm>
            <a:off x="7253288" y="2044700"/>
            <a:ext cx="1300163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Generated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316" name="Rectangle 66"/>
          <p:cNvSpPr>
            <a:spLocks noChangeArrowheads="1"/>
          </p:cNvSpPr>
          <p:nvPr/>
        </p:nvSpPr>
        <p:spPr bwMode="auto">
          <a:xfrm>
            <a:off x="909638" y="3762375"/>
            <a:ext cx="1039813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Transfer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317" name="Rectangle 67"/>
          <p:cNvSpPr>
            <a:spLocks noChangeArrowheads="1"/>
          </p:cNvSpPr>
          <p:nvPr/>
        </p:nvSpPr>
        <p:spPr bwMode="auto">
          <a:xfrm>
            <a:off x="909638" y="4060825"/>
            <a:ext cx="1003300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practice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318" name="Rectangle 68"/>
          <p:cNvSpPr>
            <a:spLocks noChangeArrowheads="1"/>
          </p:cNvSpPr>
          <p:nvPr/>
        </p:nvSpPr>
        <p:spPr bwMode="auto">
          <a:xfrm>
            <a:off x="909638" y="4357688"/>
            <a:ext cx="1141413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problems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319" name="Rectangle 69"/>
          <p:cNvSpPr>
            <a:spLocks noChangeArrowheads="1"/>
          </p:cNvSpPr>
          <p:nvPr/>
        </p:nvSpPr>
        <p:spPr bwMode="auto">
          <a:xfrm>
            <a:off x="2200276" y="3011488"/>
            <a:ext cx="1346200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Isomorphic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330" name="Rectangle 80"/>
          <p:cNvSpPr>
            <a:spLocks noChangeArrowheads="1"/>
          </p:cNvSpPr>
          <p:nvPr/>
        </p:nvSpPr>
        <p:spPr bwMode="auto">
          <a:xfrm>
            <a:off x="2200276" y="4746625"/>
            <a:ext cx="1384300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Contextual 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331" name="Rectangle 81"/>
          <p:cNvSpPr>
            <a:spLocks noChangeArrowheads="1"/>
          </p:cNvSpPr>
          <p:nvPr/>
        </p:nvSpPr>
        <p:spPr bwMode="auto">
          <a:xfrm>
            <a:off x="2200276" y="5045075"/>
            <a:ext cx="965200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transfer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3344" name="Group 13343"/>
          <p:cNvGrpSpPr/>
          <p:nvPr/>
        </p:nvGrpSpPr>
        <p:grpSpPr>
          <a:xfrm>
            <a:off x="3621088" y="2435225"/>
            <a:ext cx="4197350" cy="2043113"/>
            <a:chOff x="3621088" y="2435225"/>
            <a:chExt cx="4197350" cy="2043113"/>
          </a:xfrm>
        </p:grpSpPr>
        <p:sp>
          <p:nvSpPr>
            <p:cNvPr id="13320" name="Rectangle 70"/>
            <p:cNvSpPr>
              <a:spLocks noChangeArrowheads="1"/>
            </p:cNvSpPr>
            <p:nvPr/>
          </p:nvSpPr>
          <p:spPr bwMode="auto">
            <a:xfrm>
              <a:off x="3621088" y="2435225"/>
              <a:ext cx="947738" cy="306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Analogy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324" name="Rectangle 74"/>
            <p:cNvSpPr>
              <a:spLocks noChangeArrowheads="1"/>
            </p:cNvSpPr>
            <p:nvPr/>
          </p:nvSpPr>
          <p:spPr bwMode="auto">
            <a:xfrm>
              <a:off x="5172076" y="2435225"/>
              <a:ext cx="947738" cy="306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Analogy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327" name="Rectangle 77"/>
            <p:cNvSpPr>
              <a:spLocks noChangeArrowheads="1"/>
            </p:cNvSpPr>
            <p:nvPr/>
          </p:nvSpPr>
          <p:spPr bwMode="auto">
            <a:xfrm>
              <a:off x="6853238" y="2435225"/>
              <a:ext cx="965200" cy="306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Subgoal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332" name="Rectangle 82"/>
            <p:cNvSpPr>
              <a:spLocks noChangeArrowheads="1"/>
            </p:cNvSpPr>
            <p:nvPr/>
          </p:nvSpPr>
          <p:spPr bwMode="auto">
            <a:xfrm>
              <a:off x="3621088" y="4171950"/>
              <a:ext cx="947738" cy="306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Analogy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336" name="Rectangle 86"/>
            <p:cNvSpPr>
              <a:spLocks noChangeArrowheads="1"/>
            </p:cNvSpPr>
            <p:nvPr/>
          </p:nvSpPr>
          <p:spPr bwMode="auto">
            <a:xfrm>
              <a:off x="5172076" y="4171950"/>
              <a:ext cx="947738" cy="306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Analogy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340" name="Rectangle 90"/>
            <p:cNvSpPr>
              <a:spLocks noChangeArrowheads="1"/>
            </p:cNvSpPr>
            <p:nvPr/>
          </p:nvSpPr>
          <p:spPr bwMode="auto">
            <a:xfrm>
              <a:off x="6853238" y="4171950"/>
              <a:ext cx="965200" cy="306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Subgoal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13345" name="Group 13344"/>
          <p:cNvGrpSpPr/>
          <p:nvPr/>
        </p:nvGrpSpPr>
        <p:grpSpPr>
          <a:xfrm>
            <a:off x="3621088" y="2973388"/>
            <a:ext cx="5451475" cy="2043113"/>
            <a:chOff x="3621088" y="2973388"/>
            <a:chExt cx="5451475" cy="2043113"/>
          </a:xfrm>
        </p:grpSpPr>
        <p:sp>
          <p:nvSpPr>
            <p:cNvPr id="13321" name="Rectangle 71"/>
            <p:cNvSpPr>
              <a:spLocks noChangeArrowheads="1"/>
            </p:cNvSpPr>
            <p:nvPr/>
          </p:nvSpPr>
          <p:spPr bwMode="auto">
            <a:xfrm>
              <a:off x="3621088" y="2973388"/>
              <a:ext cx="1512888" cy="306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WE no labels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325" name="Rectangle 75"/>
            <p:cNvSpPr>
              <a:spLocks noChangeArrowheads="1"/>
            </p:cNvSpPr>
            <p:nvPr/>
          </p:nvSpPr>
          <p:spPr bwMode="auto">
            <a:xfrm>
              <a:off x="5172076" y="2973388"/>
              <a:ext cx="1681163" cy="306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WE with labels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328" name="Rectangle 78"/>
            <p:cNvSpPr>
              <a:spLocks noChangeArrowheads="1"/>
            </p:cNvSpPr>
            <p:nvPr/>
          </p:nvSpPr>
          <p:spPr bwMode="auto">
            <a:xfrm>
              <a:off x="6853238" y="2973388"/>
              <a:ext cx="2219325" cy="306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WE space for labels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333" name="Rectangle 83"/>
            <p:cNvSpPr>
              <a:spLocks noChangeArrowheads="1"/>
            </p:cNvSpPr>
            <p:nvPr/>
          </p:nvSpPr>
          <p:spPr bwMode="auto">
            <a:xfrm>
              <a:off x="3621088" y="4710113"/>
              <a:ext cx="1512888" cy="306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WE no labels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337" name="Rectangle 87"/>
            <p:cNvSpPr>
              <a:spLocks noChangeArrowheads="1"/>
            </p:cNvSpPr>
            <p:nvPr/>
          </p:nvSpPr>
          <p:spPr bwMode="auto">
            <a:xfrm>
              <a:off x="5172076" y="4710113"/>
              <a:ext cx="1681163" cy="306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WE with labels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341" name="Rectangle 91"/>
            <p:cNvSpPr>
              <a:spLocks noChangeArrowheads="1"/>
            </p:cNvSpPr>
            <p:nvPr/>
          </p:nvSpPr>
          <p:spPr bwMode="auto">
            <a:xfrm>
              <a:off x="6853238" y="4710113"/>
              <a:ext cx="2219325" cy="306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WE space for labels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13346" name="Group 13345"/>
          <p:cNvGrpSpPr/>
          <p:nvPr/>
        </p:nvGrpSpPr>
        <p:grpSpPr>
          <a:xfrm>
            <a:off x="3621088" y="3511550"/>
            <a:ext cx="5359400" cy="2303463"/>
            <a:chOff x="3621088" y="3511550"/>
            <a:chExt cx="5359400" cy="2303463"/>
          </a:xfrm>
        </p:grpSpPr>
        <p:sp>
          <p:nvSpPr>
            <p:cNvPr id="13322" name="Rectangle 72"/>
            <p:cNvSpPr>
              <a:spLocks noChangeArrowheads="1"/>
            </p:cNvSpPr>
            <p:nvPr/>
          </p:nvSpPr>
          <p:spPr bwMode="auto">
            <a:xfrm>
              <a:off x="3621088" y="3511550"/>
              <a:ext cx="1319213" cy="306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Isomorphic 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323" name="Rectangle 73"/>
            <p:cNvSpPr>
              <a:spLocks noChangeArrowheads="1"/>
            </p:cNvSpPr>
            <p:nvPr/>
          </p:nvSpPr>
          <p:spPr bwMode="auto">
            <a:xfrm>
              <a:off x="3621088" y="3771900"/>
              <a:ext cx="417513" cy="306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PP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326" name="Rectangle 76"/>
            <p:cNvSpPr>
              <a:spLocks noChangeArrowheads="1"/>
            </p:cNvSpPr>
            <p:nvPr/>
          </p:nvSpPr>
          <p:spPr bwMode="auto">
            <a:xfrm>
              <a:off x="5172076" y="3511550"/>
              <a:ext cx="1635125" cy="306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Isomorphic PP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329" name="Rectangle 79"/>
            <p:cNvSpPr>
              <a:spLocks noChangeArrowheads="1"/>
            </p:cNvSpPr>
            <p:nvPr/>
          </p:nvSpPr>
          <p:spPr bwMode="auto">
            <a:xfrm>
              <a:off x="6853238" y="3511550"/>
              <a:ext cx="1635125" cy="306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Isomorphic PP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334" name="Rectangle 84"/>
            <p:cNvSpPr>
              <a:spLocks noChangeArrowheads="1"/>
            </p:cNvSpPr>
            <p:nvPr/>
          </p:nvSpPr>
          <p:spPr bwMode="auto">
            <a:xfrm>
              <a:off x="3621088" y="5248275"/>
              <a:ext cx="1271588" cy="306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Contextual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335" name="Rectangle 85"/>
            <p:cNvSpPr>
              <a:spLocks noChangeArrowheads="1"/>
            </p:cNvSpPr>
            <p:nvPr/>
          </p:nvSpPr>
          <p:spPr bwMode="auto">
            <a:xfrm>
              <a:off x="3621088" y="5508625"/>
              <a:ext cx="1271588" cy="306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transfer PP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338" name="Rectangle 88"/>
            <p:cNvSpPr>
              <a:spLocks noChangeArrowheads="1"/>
            </p:cNvSpPr>
            <p:nvPr/>
          </p:nvSpPr>
          <p:spPr bwMode="auto">
            <a:xfrm>
              <a:off x="5172076" y="5248275"/>
              <a:ext cx="1271588" cy="306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Contextual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339" name="Rectangle 89"/>
            <p:cNvSpPr>
              <a:spLocks noChangeArrowheads="1"/>
            </p:cNvSpPr>
            <p:nvPr/>
          </p:nvSpPr>
          <p:spPr bwMode="auto">
            <a:xfrm>
              <a:off x="5172076" y="5508625"/>
              <a:ext cx="1271588" cy="306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transfer PP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342" name="Rectangle 92"/>
            <p:cNvSpPr>
              <a:spLocks noChangeArrowheads="1"/>
            </p:cNvSpPr>
            <p:nvPr/>
          </p:nvSpPr>
          <p:spPr bwMode="auto">
            <a:xfrm>
              <a:off x="6853238" y="5248275"/>
              <a:ext cx="2127250" cy="306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Contextual transfer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343" name="Rectangle 93"/>
            <p:cNvSpPr>
              <a:spLocks noChangeArrowheads="1"/>
            </p:cNvSpPr>
            <p:nvPr/>
          </p:nvSpPr>
          <p:spPr bwMode="auto">
            <a:xfrm>
              <a:off x="6853238" y="5508625"/>
              <a:ext cx="417513" cy="306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PP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2C8FE-1720-4CCE-BD02-17DCD1E98C35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Results </a:t>
            </a:r>
            <a:r>
              <a:rPr lang="en-US" altLang="en-US" sz="2400" dirty="0" smtClean="0"/>
              <a:t>(agree with previous findings)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3400725"/>
              </p:ext>
            </p:extLst>
          </p:nvPr>
        </p:nvGraphicFramePr>
        <p:xfrm>
          <a:off x="808038" y="1047135"/>
          <a:ext cx="7819768" cy="49997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260163" y="5139871"/>
            <a:ext cx="4735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Interaction** (</a:t>
            </a:r>
            <a:r>
              <a:rPr lang="en-US" i="1" dirty="0" smtClean="0"/>
              <a:t>p</a:t>
            </a:r>
            <a:r>
              <a:rPr lang="en-US" dirty="0" smtClean="0"/>
              <a:t> = 0.003)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2C8FE-1720-4CCE-BD02-17DCD1E98C3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1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Results </a:t>
            </a:r>
            <a:r>
              <a:rPr lang="en-US" altLang="en-US" sz="2400" dirty="0" smtClean="0"/>
              <a:t>(puzzling)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1388382"/>
              </p:ext>
            </p:extLst>
          </p:nvPr>
        </p:nvGraphicFramePr>
        <p:xfrm>
          <a:off x="808038" y="963647"/>
          <a:ext cx="8013700" cy="49997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033746" y="5945742"/>
            <a:ext cx="6789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Interaction** in Given (</a:t>
            </a:r>
            <a:r>
              <a:rPr lang="en-US" i="1" dirty="0" smtClean="0"/>
              <a:t>p </a:t>
            </a:r>
            <a:r>
              <a:rPr lang="en-US" dirty="0" smtClean="0"/>
              <a:t>= 0.021) with large effect size (1.07)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2C8FE-1720-4CCE-BD02-17DCD1E98C35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Replication Study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0058756"/>
              </p:ext>
            </p:extLst>
          </p:nvPr>
        </p:nvGraphicFramePr>
        <p:xfrm>
          <a:off x="1156996" y="1492899"/>
          <a:ext cx="7664742" cy="3352800"/>
        </p:xfrm>
        <a:graphic>
          <a:graphicData uri="http://schemas.openxmlformats.org/drawingml/2006/table">
            <a:tbl>
              <a:tblPr firstRow="1" lastRow="1" lastCol="1" bandRow="1" bandCol="1">
                <a:tableStyleId>{9D7B26C5-4107-4FEC-AEDC-1716B250A1EF}</a:tableStyleId>
              </a:tblPr>
              <a:tblGrid>
                <a:gridCol w="1158642">
                  <a:extLst>
                    <a:ext uri="{9D8B030D-6E8A-4147-A177-3AD203B41FA5}">
                      <a16:colId xmlns:a16="http://schemas.microsoft.com/office/drawing/2014/main" val="1342906567"/>
                    </a:ext>
                  </a:extLst>
                </a:gridCol>
                <a:gridCol w="2016359">
                  <a:extLst>
                    <a:ext uri="{9D8B030D-6E8A-4147-A177-3AD203B41FA5}">
                      <a16:colId xmlns:a16="http://schemas.microsoft.com/office/drawing/2014/main" val="2228200273"/>
                    </a:ext>
                  </a:extLst>
                </a:gridCol>
                <a:gridCol w="2606946">
                  <a:extLst>
                    <a:ext uri="{9D8B030D-6E8A-4147-A177-3AD203B41FA5}">
                      <a16:colId xmlns:a16="http://schemas.microsoft.com/office/drawing/2014/main" val="2041553012"/>
                    </a:ext>
                  </a:extLst>
                </a:gridCol>
                <a:gridCol w="1882795">
                  <a:extLst>
                    <a:ext uri="{9D8B030D-6E8A-4147-A177-3AD203B41FA5}">
                      <a16:colId xmlns:a16="http://schemas.microsoft.com/office/drawing/2014/main" val="1787686576"/>
                    </a:ext>
                  </a:extLst>
                </a:gridCol>
              </a:tblGrid>
              <a:tr h="880809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Course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Programming Language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Majors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Experiment Delivery Method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95177064"/>
                  </a:ext>
                </a:extLst>
              </a:tr>
              <a:tr h="1468016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</a:rPr>
                        <a:t>101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</a:rPr>
                        <a:t>Processing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</a:rPr>
                        <a:t>New Media Interactive Design, New Media Interactive Development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</a:rPr>
                        <a:t>Closed lab in-class exercise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7183992"/>
                  </a:ext>
                </a:extLst>
              </a:tr>
              <a:tr h="880809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</a:rPr>
                        <a:t>105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</a:rPr>
                        <a:t>C#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</a:rPr>
                        <a:t>Game Design &amp; Development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</a:rPr>
                        <a:t>Optional at-home assignment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4151327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2C8FE-1720-4CCE-BD02-17DCD1E98C3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303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Replication Study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3088187"/>
              </p:ext>
            </p:extLst>
          </p:nvPr>
        </p:nvGraphicFramePr>
        <p:xfrm>
          <a:off x="1156996" y="1492899"/>
          <a:ext cx="7664742" cy="4572000"/>
        </p:xfrm>
        <a:graphic>
          <a:graphicData uri="http://schemas.openxmlformats.org/drawingml/2006/table">
            <a:tbl>
              <a:tblPr firstRow="1" lastRow="1" lastCol="1" bandRow="1" bandCol="1">
                <a:tableStyleId>{9D7B26C5-4107-4FEC-AEDC-1716B250A1EF}</a:tableStyleId>
              </a:tblPr>
              <a:tblGrid>
                <a:gridCol w="1158642">
                  <a:extLst>
                    <a:ext uri="{9D8B030D-6E8A-4147-A177-3AD203B41FA5}">
                      <a16:colId xmlns:a16="http://schemas.microsoft.com/office/drawing/2014/main" val="1342906567"/>
                    </a:ext>
                  </a:extLst>
                </a:gridCol>
                <a:gridCol w="2016359">
                  <a:extLst>
                    <a:ext uri="{9D8B030D-6E8A-4147-A177-3AD203B41FA5}">
                      <a16:colId xmlns:a16="http://schemas.microsoft.com/office/drawing/2014/main" val="2228200273"/>
                    </a:ext>
                  </a:extLst>
                </a:gridCol>
                <a:gridCol w="2606946">
                  <a:extLst>
                    <a:ext uri="{9D8B030D-6E8A-4147-A177-3AD203B41FA5}">
                      <a16:colId xmlns:a16="http://schemas.microsoft.com/office/drawing/2014/main" val="2041553012"/>
                    </a:ext>
                  </a:extLst>
                </a:gridCol>
                <a:gridCol w="1882795">
                  <a:extLst>
                    <a:ext uri="{9D8B030D-6E8A-4147-A177-3AD203B41FA5}">
                      <a16:colId xmlns:a16="http://schemas.microsoft.com/office/drawing/2014/main" val="1787686576"/>
                    </a:ext>
                  </a:extLst>
                </a:gridCol>
              </a:tblGrid>
              <a:tr h="880809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Course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Programming Language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Majors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Experiment Delivery Method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95177064"/>
                  </a:ext>
                </a:extLst>
              </a:tr>
              <a:tr h="1468016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</a:rPr>
                        <a:t>101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</a:rPr>
                        <a:t>Processing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</a:rPr>
                        <a:t>New Media Interactive Design, New Media Interactive Development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</a:rPr>
                        <a:t>Closed lab in-class exercise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7183992"/>
                  </a:ext>
                </a:extLst>
              </a:tr>
              <a:tr h="880809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</a:rPr>
                        <a:t>105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</a:rPr>
                        <a:t>C#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</a:rPr>
                        <a:t>Game Design &amp; Development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</a:rPr>
                        <a:t>Optional at-home assignment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4151327"/>
                  </a:ext>
                </a:extLst>
              </a:tr>
              <a:tr h="1174413"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C# (some Processing)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New Media Interactive Design, Game Design and Development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Closed lab in-class exercise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067665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2C8FE-1720-4CCE-BD02-17DCD1E98C3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26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Replication Participants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8456193"/>
              </p:ext>
            </p:extLst>
          </p:nvPr>
        </p:nvGraphicFramePr>
        <p:xfrm>
          <a:off x="940046" y="1781503"/>
          <a:ext cx="7749683" cy="26361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40171">
                  <a:extLst>
                    <a:ext uri="{9D8B030D-6E8A-4147-A177-3AD203B41FA5}">
                      <a16:colId xmlns:a16="http://schemas.microsoft.com/office/drawing/2014/main" val="3678585816"/>
                    </a:ext>
                  </a:extLst>
                </a:gridCol>
                <a:gridCol w="1602378">
                  <a:extLst>
                    <a:ext uri="{9D8B030D-6E8A-4147-A177-3AD203B41FA5}">
                      <a16:colId xmlns:a16="http://schemas.microsoft.com/office/drawing/2014/main" val="2191804281"/>
                    </a:ext>
                  </a:extLst>
                </a:gridCol>
                <a:gridCol w="1602378">
                  <a:extLst>
                    <a:ext uri="{9D8B030D-6E8A-4147-A177-3AD203B41FA5}">
                      <a16:colId xmlns:a16="http://schemas.microsoft.com/office/drawing/2014/main" val="2116129496"/>
                    </a:ext>
                  </a:extLst>
                </a:gridCol>
                <a:gridCol w="3204756">
                  <a:extLst>
                    <a:ext uri="{9D8B030D-6E8A-4147-A177-3AD203B41FA5}">
                      <a16:colId xmlns:a16="http://schemas.microsoft.com/office/drawing/2014/main" val="2835558508"/>
                    </a:ext>
                  </a:extLst>
                </a:gridCol>
              </a:tblGrid>
              <a:tr h="65904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Age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Gender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GPA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Major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5213114"/>
                  </a:ext>
                </a:extLst>
              </a:tr>
              <a:tr h="197714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</a:rPr>
                        <a:t>M = 19</a:t>
                      </a:r>
                      <a:endParaRPr lang="en-US" sz="2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72% male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M = 3.5/4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33% New Media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63% Game Design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3% CS, SWE, </a:t>
                      </a:r>
                      <a:r>
                        <a:rPr lang="en-US" sz="2800" dirty="0" err="1">
                          <a:effectLst/>
                        </a:rPr>
                        <a:t>CEngr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6017320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40045" y="5218385"/>
            <a:ext cx="77496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Identical study materials, design, and process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2C8FE-1720-4CCE-BD02-17DCD1E98C3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477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Replication Results</a:t>
            </a:r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7457430"/>
              </p:ext>
            </p:extLst>
          </p:nvPr>
        </p:nvGraphicFramePr>
        <p:xfrm>
          <a:off x="977462" y="1466193"/>
          <a:ext cx="7844276" cy="42566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977461" y="5722882"/>
            <a:ext cx="8166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Worked example format * transfer distance   </a:t>
            </a:r>
            <a:r>
              <a:rPr lang="en-US" i="1" dirty="0" smtClean="0"/>
              <a:t>p</a:t>
            </a:r>
            <a:r>
              <a:rPr lang="en-US" dirty="0" smtClean="0"/>
              <a:t> = 0.015     </a:t>
            </a:r>
            <a:r>
              <a:rPr lang="el-GR" dirty="0" smtClean="0"/>
              <a:t>ω</a:t>
            </a:r>
            <a:r>
              <a:rPr lang="en-US" baseline="30000" dirty="0"/>
              <a:t>2  </a:t>
            </a:r>
            <a:r>
              <a:rPr lang="en-US" dirty="0"/>
              <a:t>= </a:t>
            </a:r>
            <a:r>
              <a:rPr lang="en-US" dirty="0" smtClean="0"/>
              <a:t>0.33</a:t>
            </a:r>
            <a:r>
              <a:rPr lang="en-US" baseline="30000" dirty="0" smtClean="0"/>
              <a:t> </a:t>
            </a:r>
            <a:r>
              <a:rPr lang="en-US" dirty="0" smtClean="0"/>
              <a:t>     </a:t>
            </a:r>
            <a:r>
              <a:rPr lang="en-US" i="1" dirty="0" smtClean="0"/>
              <a:t>f = </a:t>
            </a:r>
            <a:r>
              <a:rPr lang="en-US" dirty="0" smtClean="0"/>
              <a:t>0.44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2C8FE-1720-4CCE-BD02-17DCD1E98C3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659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No statistical significance for worked example, transfer distance, or interaction for:</a:t>
            </a:r>
          </a:p>
          <a:p>
            <a:r>
              <a:rPr lang="en-US" dirty="0" smtClean="0"/>
              <a:t>Parsons problem accuracy results</a:t>
            </a:r>
          </a:p>
          <a:p>
            <a:r>
              <a:rPr lang="en-US" dirty="0" smtClean="0"/>
              <a:t>Time completing worked examples / practice problems</a:t>
            </a:r>
          </a:p>
          <a:p>
            <a:r>
              <a:rPr lang="en-US" dirty="0" smtClean="0"/>
              <a:t>Time on code writing assessments</a:t>
            </a:r>
          </a:p>
          <a:p>
            <a:r>
              <a:rPr lang="en-US" dirty="0" smtClean="0"/>
              <a:t>Time of Parsons problem assessment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2C8FE-1720-4CCE-BD02-17DCD1E98C3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711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About Those Other Students?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Excluded 24 students from intro courses who scored 3 or better on pre-test</a:t>
            </a:r>
          </a:p>
          <a:p>
            <a:r>
              <a:rPr lang="en-US" dirty="0" smtClean="0"/>
              <a:t>Did they have previous CS coursework?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2C8FE-1720-4CCE-BD02-17DCD1E98C3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50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Solving – All Intro Students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0354579"/>
              </p:ext>
            </p:extLst>
          </p:nvPr>
        </p:nvGraphicFramePr>
        <p:xfrm>
          <a:off x="1205948" y="1203324"/>
          <a:ext cx="7086714" cy="51117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2C8FE-1720-4CCE-BD02-17DCD1E98C3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100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202 Students – Problem Solving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6475161"/>
              </p:ext>
            </p:extLst>
          </p:nvPr>
        </p:nvGraphicFramePr>
        <p:xfrm>
          <a:off x="808038" y="1203325"/>
          <a:ext cx="8013700" cy="4882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2C8FE-1720-4CCE-BD02-17DCD1E98C35}" type="slidenum">
              <a:rPr lang="en-US" smtClean="0"/>
              <a:t>18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550504" y="5963478"/>
            <a:ext cx="52081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**Given </a:t>
            </a:r>
            <a:r>
              <a:rPr lang="en-US" dirty="0"/>
              <a:t>performed better than others:  </a:t>
            </a:r>
            <a:r>
              <a:rPr lang="en-US" i="1" dirty="0"/>
              <a:t>p</a:t>
            </a:r>
            <a:r>
              <a:rPr lang="en-US" dirty="0"/>
              <a:t> = 0.002     </a:t>
            </a:r>
            <a:r>
              <a:rPr lang="el-GR" dirty="0"/>
              <a:t>ω</a:t>
            </a:r>
            <a:r>
              <a:rPr lang="en-US" baseline="30000" dirty="0"/>
              <a:t>2  </a:t>
            </a:r>
            <a:r>
              <a:rPr lang="en-US" dirty="0"/>
              <a:t>= 0.25  </a:t>
            </a:r>
            <a:r>
              <a:rPr lang="en-US" i="1" dirty="0"/>
              <a:t>f </a:t>
            </a:r>
            <a:r>
              <a:rPr lang="en-US" dirty="0"/>
              <a:t> = 0.37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220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202 Students – Parsons Problem</a:t>
            </a:r>
            <a:endParaRPr 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2734295"/>
              </p:ext>
            </p:extLst>
          </p:nvPr>
        </p:nvGraphicFramePr>
        <p:xfrm>
          <a:off x="808038" y="1203325"/>
          <a:ext cx="8013700" cy="49294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2C8FE-1720-4CCE-BD02-17DCD1E98C3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40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 of Previous Coursework – Code Writing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091245"/>
              </p:ext>
            </p:extLst>
          </p:nvPr>
        </p:nvGraphicFramePr>
        <p:xfrm>
          <a:off x="808038" y="1203325"/>
          <a:ext cx="8013700" cy="4740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2C8FE-1720-4CCE-BD02-17DCD1E98C35}" type="slidenum">
              <a:rPr lang="en-US" smtClean="0"/>
              <a:t>20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334540" y="3275177"/>
            <a:ext cx="2597426" cy="266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30000"/>
              </a:spcBef>
              <a:defRPr/>
            </a:pPr>
            <a:r>
              <a:rPr lang="en-US" dirty="0"/>
              <a:t>Those w/ HS course better on code writing:    </a:t>
            </a:r>
            <a:r>
              <a:rPr lang="en-US" i="1" dirty="0"/>
              <a:t>p</a:t>
            </a:r>
            <a:r>
              <a:rPr lang="en-US" dirty="0"/>
              <a:t> = 0.001     </a:t>
            </a:r>
            <a:r>
              <a:rPr lang="el-GR" dirty="0"/>
              <a:t>ω</a:t>
            </a:r>
            <a:r>
              <a:rPr lang="en-US" baseline="30000" dirty="0"/>
              <a:t>2  </a:t>
            </a:r>
            <a:r>
              <a:rPr lang="en-US" dirty="0"/>
              <a:t>= 0.11  </a:t>
            </a:r>
            <a:r>
              <a:rPr lang="en-US" i="1" dirty="0"/>
              <a:t>f </a:t>
            </a:r>
            <a:r>
              <a:rPr lang="en-US" dirty="0"/>
              <a:t> = 0.35</a:t>
            </a:r>
          </a:p>
          <a:p>
            <a:pPr>
              <a:spcBef>
                <a:spcPct val="30000"/>
              </a:spcBef>
              <a:defRPr/>
            </a:pPr>
            <a:r>
              <a:rPr lang="en-US" dirty="0"/>
              <a:t>Those w/ college course performed better:     </a:t>
            </a:r>
            <a:r>
              <a:rPr lang="en-US" i="1" dirty="0"/>
              <a:t>p</a:t>
            </a:r>
            <a:r>
              <a:rPr lang="en-US" dirty="0"/>
              <a:t> &lt; 0.001     </a:t>
            </a:r>
            <a:r>
              <a:rPr lang="el-GR" dirty="0"/>
              <a:t>ω</a:t>
            </a:r>
            <a:r>
              <a:rPr lang="en-US" baseline="30000" dirty="0"/>
              <a:t>2  </a:t>
            </a:r>
            <a:r>
              <a:rPr lang="en-US" dirty="0"/>
              <a:t>= 0.13  </a:t>
            </a:r>
            <a:r>
              <a:rPr lang="en-US" i="1" dirty="0"/>
              <a:t>f </a:t>
            </a:r>
            <a:r>
              <a:rPr lang="en-US" dirty="0"/>
              <a:t> = 0.38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33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 of Previous Coursework – Parsons Problem</a:t>
            </a:r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9851693"/>
              </p:ext>
            </p:extLst>
          </p:nvPr>
        </p:nvGraphicFramePr>
        <p:xfrm>
          <a:off x="1072662" y="1335259"/>
          <a:ext cx="7602415" cy="45614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2C8FE-1720-4CCE-BD02-17DCD1E98C3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88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Contributions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Replication of surprising results</a:t>
            </a:r>
          </a:p>
          <a:p>
            <a:pPr lvl="1"/>
            <a:r>
              <a:rPr lang="en-US" dirty="0" smtClean="0"/>
              <a:t>Students creating explanations need sufficient instructional support to succeed</a:t>
            </a:r>
          </a:p>
          <a:p>
            <a:pPr lvl="1"/>
            <a:r>
              <a:rPr lang="en-US" dirty="0" smtClean="0"/>
              <a:t>Interaction warrants further investigation</a:t>
            </a:r>
          </a:p>
          <a:p>
            <a:r>
              <a:rPr lang="en-US" dirty="0" smtClean="0"/>
              <a:t>Previous Coursework</a:t>
            </a:r>
          </a:p>
          <a:p>
            <a:pPr lvl="1"/>
            <a:r>
              <a:rPr lang="en-US" dirty="0" smtClean="0"/>
              <a:t>They do learn, but it takes time to master</a:t>
            </a:r>
          </a:p>
          <a:p>
            <a:pPr lvl="1"/>
            <a:r>
              <a:rPr lang="en-US" dirty="0" smtClean="0"/>
              <a:t>Separate students based on prior experience?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2C8FE-1720-4CCE-BD02-17DCD1E98C3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110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Acknowledgments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NSF grant 1138378</a:t>
            </a:r>
          </a:p>
          <a:p>
            <a:pPr eaLnBrk="1" hangingPunct="1"/>
            <a:r>
              <a:rPr lang="en-US" altLang="en-US" smtClean="0"/>
              <a:t>Students who participated in studies</a:t>
            </a:r>
          </a:p>
          <a:p>
            <a:pPr eaLnBrk="1" hangingPunct="1"/>
            <a:r>
              <a:rPr lang="en-US" altLang="en-US" smtClean="0"/>
              <a:t>Referees whose comments enhanced the final version of the paper</a:t>
            </a:r>
          </a:p>
          <a:p>
            <a:pPr eaLnBrk="1" hangingPunct="1"/>
            <a:endParaRPr lang="en-US" altLang="en-US" smtClean="0"/>
          </a:p>
        </p:txBody>
      </p:sp>
      <p:sp>
        <p:nvSpPr>
          <p:cNvPr id="20484" name="TextBox 3"/>
          <p:cNvSpPr txBox="1">
            <a:spLocks noChangeArrowheads="1"/>
          </p:cNvSpPr>
          <p:nvPr/>
        </p:nvSpPr>
        <p:spPr bwMode="auto">
          <a:xfrm>
            <a:off x="1033463" y="4797425"/>
            <a:ext cx="69103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 smtClean="0">
                <a:latin typeface="Arial" panose="020B0604020202020204" pitchFamily="34" charset="0"/>
              </a:rPr>
              <a:t>bbmorrison@unomaha.edu</a:t>
            </a:r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2C8FE-1720-4CCE-BD02-17DCD1E98C35}" type="slidenum">
              <a:rPr lang="en-US" smtClean="0"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2C8FE-1720-4CCE-BD02-17DCD1E98C3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883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Solving Performance</a:t>
            </a:r>
            <a:endParaRPr 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2510090"/>
              </p:ext>
            </p:extLst>
          </p:nvPr>
        </p:nvGraphicFramePr>
        <p:xfrm>
          <a:off x="1024759" y="1203325"/>
          <a:ext cx="7236371" cy="48191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2C8FE-1720-4CCE-BD02-17DCD1E98C3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039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Verdana"/>
        <a:ea typeface=""/>
        <a:cs typeface=""/>
      </a:majorFont>
      <a:minorFont>
        <a:latin typeface="Palatino Linoty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2532</TotalTime>
  <Words>1804</Words>
  <Application>Microsoft Office PowerPoint</Application>
  <PresentationFormat>On-screen Show (4:3)</PresentationFormat>
  <Paragraphs>333</Paragraphs>
  <Slides>25</Slides>
  <Notes>18</Notes>
  <HiddenSlides>5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6" baseType="lpstr">
      <vt:lpstr>Aharoni</vt:lpstr>
      <vt:lpstr>Arial</vt:lpstr>
      <vt:lpstr>Calibri</vt:lpstr>
      <vt:lpstr>Meiryo UI</vt:lpstr>
      <vt:lpstr>Palatino Linotype</vt:lpstr>
      <vt:lpstr>Rockwell</vt:lpstr>
      <vt:lpstr>Segoe UI Symbol</vt:lpstr>
      <vt:lpstr>Times New Roman</vt:lpstr>
      <vt:lpstr>Verdana</vt:lpstr>
      <vt:lpstr>Wingdings</vt:lpstr>
      <vt:lpstr>Default Design</vt:lpstr>
      <vt:lpstr>Learning Loops: A Replication Study Illuminates the Impact  of HS Courses</vt:lpstr>
      <vt:lpstr>PowerPoint Presentation</vt:lpstr>
      <vt:lpstr>Outline</vt:lpstr>
      <vt:lpstr>Ed Psych Refresher</vt:lpstr>
      <vt:lpstr>Original Study</vt:lpstr>
      <vt:lpstr>Material</vt:lpstr>
      <vt:lpstr>Material</vt:lpstr>
      <vt:lpstr>Original Study Design &amp; Procedure</vt:lpstr>
      <vt:lpstr>Results (agree with previous findings)</vt:lpstr>
      <vt:lpstr>Results (puzzling)</vt:lpstr>
      <vt:lpstr>Replication Study</vt:lpstr>
      <vt:lpstr>Replication Study</vt:lpstr>
      <vt:lpstr>Replication Participants</vt:lpstr>
      <vt:lpstr>Replication Results</vt:lpstr>
      <vt:lpstr>Other Results</vt:lpstr>
      <vt:lpstr>What About Those Other Students?</vt:lpstr>
      <vt:lpstr>Problem Solving – All Intro Students</vt:lpstr>
      <vt:lpstr>202 Students – Problem Solving</vt:lpstr>
      <vt:lpstr>202 Students – Parsons Problem</vt:lpstr>
      <vt:lpstr>Effect of Previous Coursework – Code Writing</vt:lpstr>
      <vt:lpstr>Effect of Previous Coursework – Parsons Problem</vt:lpstr>
      <vt:lpstr>Contributions</vt:lpstr>
      <vt:lpstr>Acknowledgments</vt:lpstr>
      <vt:lpstr>Discussion Time</vt:lpstr>
      <vt:lpstr>Problem Solving Performance</vt:lpstr>
    </vt:vector>
  </TitlesOfParts>
  <Company>Georgia  Tech Library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Heather L. Chritton</dc:creator>
  <cp:lastModifiedBy>Briana Morrison</cp:lastModifiedBy>
  <cp:revision>108</cp:revision>
  <cp:lastPrinted>2014-08-04T17:05:39Z</cp:lastPrinted>
  <dcterms:created xsi:type="dcterms:W3CDTF">2006-02-17T15:48:47Z</dcterms:created>
  <dcterms:modified xsi:type="dcterms:W3CDTF">2016-09-10T22:46:55Z</dcterms:modified>
</cp:coreProperties>
</file>