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9" r:id="rId1"/>
  </p:sldMasterIdLst>
  <p:notesMasterIdLst>
    <p:notesMasterId r:id="rId25"/>
  </p:notesMasterIdLst>
  <p:sldIdLst>
    <p:sldId id="261" r:id="rId2"/>
    <p:sldId id="262" r:id="rId3"/>
    <p:sldId id="263" r:id="rId4"/>
    <p:sldId id="264" r:id="rId5"/>
    <p:sldId id="265" r:id="rId6"/>
    <p:sldId id="267" r:id="rId7"/>
    <p:sldId id="268" r:id="rId8"/>
    <p:sldId id="270" r:id="rId9"/>
    <p:sldId id="271" r:id="rId10"/>
    <p:sldId id="272" r:id="rId11"/>
    <p:sldId id="280" r:id="rId12"/>
    <p:sldId id="281" r:id="rId13"/>
    <p:sldId id="273" r:id="rId14"/>
    <p:sldId id="274" r:id="rId15"/>
    <p:sldId id="275" r:id="rId16"/>
    <p:sldId id="284" r:id="rId17"/>
    <p:sldId id="279" r:id="rId18"/>
    <p:sldId id="285" r:id="rId19"/>
    <p:sldId id="286" r:id="rId20"/>
    <p:sldId id="283" r:id="rId21"/>
    <p:sldId id="277" r:id="rId22"/>
    <p:sldId id="282"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84DC"/>
    <a:srgbClr val="C58FEB"/>
    <a:srgbClr val="5FC4FF"/>
    <a:srgbClr val="396FFF"/>
    <a:srgbClr val="D59CFF"/>
    <a:srgbClr val="B9E06E"/>
    <a:srgbClr val="6DC7FF"/>
    <a:srgbClr val="006600"/>
    <a:srgbClr val="CCFFCC"/>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7025" autoAdjust="0"/>
    <p:restoredTop sz="79881" autoAdjust="0"/>
  </p:normalViewPr>
  <p:slideViewPr>
    <p:cSldViewPr snapToGrid="0">
      <p:cViewPr varScale="1">
        <p:scale>
          <a:sx n="73" d="100"/>
          <a:sy n="73" d="100"/>
        </p:scale>
        <p:origin x="-1192" y="-11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Monica:Desktop:1A%20Research:Outreach%20Effectiveness:ICER%20Paper:White-Nonwhite-Data%20Analysi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Monica:Desktop:1A%20Research:Outreach%20Effectiveness:ICER%20Paper:White-Nonwhite-Data%20Analysi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Monica:Desktop:1A%20Research:Outreach%20Effectiveness:ICER%20Paper:White-Nonwhite-Data%20Analysi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Monica:Desktop:1A%20Research:Outreach%20Effectiveness:ICER%20Paper:White-Nonwhite-Data%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Sheet1!$O$24:$O$25</c:f>
              <c:strCache>
                <c:ptCount val="1"/>
                <c:pt idx="0">
                  <c:v>1 White</c:v>
                </c:pt>
              </c:strCache>
            </c:strRef>
          </c:tx>
          <c:invertIfNegative val="0"/>
          <c:cat>
            <c:strRef>
              <c:f>Sheet1!$N$26:$N$30</c:f>
              <c:strCache>
                <c:ptCount val="5"/>
                <c:pt idx="0">
                  <c:v>Yes, required</c:v>
                </c:pt>
                <c:pt idx="1">
                  <c:v>Yes, voluntary</c:v>
                </c:pt>
                <c:pt idx="2">
                  <c:v>No</c:v>
                </c:pt>
                <c:pt idx="3">
                  <c:v>Don't recall</c:v>
                </c:pt>
                <c:pt idx="4">
                  <c:v>Unsure</c:v>
                </c:pt>
              </c:strCache>
            </c:strRef>
          </c:cat>
          <c:val>
            <c:numRef>
              <c:f>Sheet1!$O$26:$O$30</c:f>
              <c:numCache>
                <c:formatCode>0.0%</c:formatCode>
                <c:ptCount val="5"/>
                <c:pt idx="0">
                  <c:v>0.180530973451327</c:v>
                </c:pt>
                <c:pt idx="1">
                  <c:v>0.254867256637168</c:v>
                </c:pt>
                <c:pt idx="2">
                  <c:v>0.504424778761062</c:v>
                </c:pt>
                <c:pt idx="3">
                  <c:v>0.0460176991150442</c:v>
                </c:pt>
                <c:pt idx="4">
                  <c:v>0.0141592920353982</c:v>
                </c:pt>
              </c:numCache>
            </c:numRef>
          </c:val>
        </c:ser>
        <c:ser>
          <c:idx val="1"/>
          <c:order val="1"/>
          <c:tx>
            <c:strRef>
              <c:f>Sheet1!$P$24:$P$25</c:f>
              <c:strCache>
                <c:ptCount val="1"/>
                <c:pt idx="0">
                  <c:v>2 Asian</c:v>
                </c:pt>
              </c:strCache>
            </c:strRef>
          </c:tx>
          <c:invertIfNegative val="0"/>
          <c:cat>
            <c:strRef>
              <c:f>Sheet1!$N$26:$N$30</c:f>
              <c:strCache>
                <c:ptCount val="5"/>
                <c:pt idx="0">
                  <c:v>Yes, required</c:v>
                </c:pt>
                <c:pt idx="1">
                  <c:v>Yes, voluntary</c:v>
                </c:pt>
                <c:pt idx="2">
                  <c:v>No</c:v>
                </c:pt>
                <c:pt idx="3">
                  <c:v>Don't recall</c:v>
                </c:pt>
                <c:pt idx="4">
                  <c:v>Unsure</c:v>
                </c:pt>
              </c:strCache>
            </c:strRef>
          </c:cat>
          <c:val>
            <c:numRef>
              <c:f>Sheet1!$P$26:$P$30</c:f>
              <c:numCache>
                <c:formatCode>0.0%</c:formatCode>
                <c:ptCount val="5"/>
                <c:pt idx="0">
                  <c:v>0.269230769230769</c:v>
                </c:pt>
                <c:pt idx="1">
                  <c:v>0.269230769230769</c:v>
                </c:pt>
                <c:pt idx="2">
                  <c:v>0.403846153846154</c:v>
                </c:pt>
                <c:pt idx="3">
                  <c:v>0.0384615384615385</c:v>
                </c:pt>
                <c:pt idx="4">
                  <c:v>0.0192307692307692</c:v>
                </c:pt>
              </c:numCache>
            </c:numRef>
          </c:val>
        </c:ser>
        <c:ser>
          <c:idx val="2"/>
          <c:order val="2"/>
          <c:tx>
            <c:strRef>
              <c:f>Sheet1!$Q$24:$Q$25</c:f>
              <c:strCache>
                <c:ptCount val="1"/>
                <c:pt idx="0">
                  <c:v>3 Black or African American</c:v>
                </c:pt>
              </c:strCache>
            </c:strRef>
          </c:tx>
          <c:spPr>
            <a:solidFill>
              <a:srgbClr val="B9E06E"/>
            </a:solidFill>
          </c:spPr>
          <c:invertIfNegative val="0"/>
          <c:cat>
            <c:strRef>
              <c:f>Sheet1!$N$26:$N$30</c:f>
              <c:strCache>
                <c:ptCount val="5"/>
                <c:pt idx="0">
                  <c:v>Yes, required</c:v>
                </c:pt>
                <c:pt idx="1">
                  <c:v>Yes, voluntary</c:v>
                </c:pt>
                <c:pt idx="2">
                  <c:v>No</c:v>
                </c:pt>
                <c:pt idx="3">
                  <c:v>Don't recall</c:v>
                </c:pt>
                <c:pt idx="4">
                  <c:v>Unsure</c:v>
                </c:pt>
              </c:strCache>
            </c:strRef>
          </c:cat>
          <c:val>
            <c:numRef>
              <c:f>Sheet1!$Q$26:$Q$30</c:f>
              <c:numCache>
                <c:formatCode>0.0%</c:formatCode>
                <c:ptCount val="5"/>
                <c:pt idx="0">
                  <c:v>0.210526315789474</c:v>
                </c:pt>
                <c:pt idx="1">
                  <c:v>0.394736842105263</c:v>
                </c:pt>
                <c:pt idx="2">
                  <c:v>0.31578947368421</c:v>
                </c:pt>
                <c:pt idx="3">
                  <c:v>0.0263157894736842</c:v>
                </c:pt>
                <c:pt idx="4">
                  <c:v>0.0526315789473684</c:v>
                </c:pt>
              </c:numCache>
            </c:numRef>
          </c:val>
        </c:ser>
        <c:ser>
          <c:idx val="3"/>
          <c:order val="3"/>
          <c:tx>
            <c:strRef>
              <c:f>Sheet1!$R$24:$R$25</c:f>
              <c:strCache>
                <c:ptCount val="1"/>
                <c:pt idx="0">
                  <c:v>4 Hispanic/Latino/Latina</c:v>
                </c:pt>
              </c:strCache>
            </c:strRef>
          </c:tx>
          <c:invertIfNegative val="0"/>
          <c:cat>
            <c:strRef>
              <c:f>Sheet1!$N$26:$N$30</c:f>
              <c:strCache>
                <c:ptCount val="5"/>
                <c:pt idx="0">
                  <c:v>Yes, required</c:v>
                </c:pt>
                <c:pt idx="1">
                  <c:v>Yes, voluntary</c:v>
                </c:pt>
                <c:pt idx="2">
                  <c:v>No</c:v>
                </c:pt>
                <c:pt idx="3">
                  <c:v>Don't recall</c:v>
                </c:pt>
                <c:pt idx="4">
                  <c:v>Unsure</c:v>
                </c:pt>
              </c:strCache>
            </c:strRef>
          </c:cat>
          <c:val>
            <c:numRef>
              <c:f>Sheet1!$R$26:$R$30</c:f>
              <c:numCache>
                <c:formatCode>0.0%</c:formatCode>
                <c:ptCount val="5"/>
                <c:pt idx="0">
                  <c:v>0.226415094339623</c:v>
                </c:pt>
                <c:pt idx="1">
                  <c:v>0.150943396226415</c:v>
                </c:pt>
                <c:pt idx="2">
                  <c:v>0.584905660377358</c:v>
                </c:pt>
                <c:pt idx="3">
                  <c:v>0.0377358490566038</c:v>
                </c:pt>
                <c:pt idx="4">
                  <c:v>0.0</c:v>
                </c:pt>
              </c:numCache>
            </c:numRef>
          </c:val>
        </c:ser>
        <c:ser>
          <c:idx val="4"/>
          <c:order val="4"/>
          <c:tx>
            <c:strRef>
              <c:f>Sheet1!$S$24:$S$25</c:f>
              <c:strCache>
                <c:ptCount val="1"/>
                <c:pt idx="0">
                  <c:v>0 All Non-white</c:v>
                </c:pt>
              </c:strCache>
            </c:strRef>
          </c:tx>
          <c:invertIfNegative val="0"/>
          <c:cat>
            <c:strRef>
              <c:f>Sheet1!$N$26:$N$30</c:f>
              <c:strCache>
                <c:ptCount val="5"/>
                <c:pt idx="0">
                  <c:v>Yes, required</c:v>
                </c:pt>
                <c:pt idx="1">
                  <c:v>Yes, voluntary</c:v>
                </c:pt>
                <c:pt idx="2">
                  <c:v>No</c:v>
                </c:pt>
                <c:pt idx="3">
                  <c:v>Don't recall</c:v>
                </c:pt>
                <c:pt idx="4">
                  <c:v>Unsure</c:v>
                </c:pt>
              </c:strCache>
            </c:strRef>
          </c:cat>
          <c:val>
            <c:numRef>
              <c:f>Sheet1!$S$26:$S$30</c:f>
              <c:numCache>
                <c:formatCode>0.0%</c:formatCode>
                <c:ptCount val="5"/>
                <c:pt idx="0">
                  <c:v>0.214285714285714</c:v>
                </c:pt>
                <c:pt idx="1">
                  <c:v>0.28021978021978</c:v>
                </c:pt>
                <c:pt idx="2">
                  <c:v>0.445054945054945</c:v>
                </c:pt>
                <c:pt idx="3">
                  <c:v>0.0384615384615385</c:v>
                </c:pt>
                <c:pt idx="4">
                  <c:v>0.021978021978022</c:v>
                </c:pt>
              </c:numCache>
            </c:numRef>
          </c:val>
        </c:ser>
        <c:dLbls>
          <c:showLegendKey val="0"/>
          <c:showVal val="0"/>
          <c:showCatName val="0"/>
          <c:showSerName val="0"/>
          <c:showPercent val="0"/>
          <c:showBubbleSize val="0"/>
        </c:dLbls>
        <c:gapWidth val="150"/>
        <c:axId val="-2135079368"/>
        <c:axId val="-2011991608"/>
      </c:barChart>
      <c:catAx>
        <c:axId val="-2135079368"/>
        <c:scaling>
          <c:orientation val="minMax"/>
        </c:scaling>
        <c:delete val="0"/>
        <c:axPos val="b"/>
        <c:numFmt formatCode="General" sourceLinked="0"/>
        <c:majorTickMark val="out"/>
        <c:minorTickMark val="none"/>
        <c:tickLblPos val="nextTo"/>
        <c:txPr>
          <a:bodyPr/>
          <a:lstStyle/>
          <a:p>
            <a:pPr>
              <a:defRPr sz="1400" b="1" i="0"/>
            </a:pPr>
            <a:endParaRPr lang="en-US"/>
          </a:p>
        </c:txPr>
        <c:crossAx val="-2011991608"/>
        <c:crosses val="autoZero"/>
        <c:auto val="1"/>
        <c:lblAlgn val="ctr"/>
        <c:lblOffset val="100"/>
        <c:noMultiLvlLbl val="0"/>
      </c:catAx>
      <c:valAx>
        <c:axId val="-2011991608"/>
        <c:scaling>
          <c:orientation val="minMax"/>
        </c:scaling>
        <c:delete val="0"/>
        <c:axPos val="l"/>
        <c:majorGridlines/>
        <c:numFmt formatCode="0.0%" sourceLinked="1"/>
        <c:majorTickMark val="out"/>
        <c:minorTickMark val="none"/>
        <c:tickLblPos val="nextTo"/>
        <c:txPr>
          <a:bodyPr/>
          <a:lstStyle/>
          <a:p>
            <a:pPr>
              <a:defRPr sz="1400" b="1" i="0"/>
            </a:pPr>
            <a:endParaRPr lang="en-US"/>
          </a:p>
        </c:txPr>
        <c:crossAx val="-2135079368"/>
        <c:crosses val="autoZero"/>
        <c:crossBetween val="between"/>
      </c:valAx>
    </c:plotArea>
    <c:legend>
      <c:legendPos val="r"/>
      <c:layout>
        <c:manualLayout>
          <c:xMode val="edge"/>
          <c:yMode val="edge"/>
          <c:x val="0.839753362575223"/>
          <c:y val="0.100080505900274"/>
          <c:w val="0.151911436244621"/>
          <c:h val="0.799838389642572"/>
        </c:manualLayout>
      </c:layout>
      <c:overlay val="0"/>
      <c:txPr>
        <a:bodyPr/>
        <a:lstStyle/>
        <a:p>
          <a:pPr>
            <a:defRPr sz="1400" b="1" i="0">
              <a:latin typeface="Times New Roman"/>
            </a:defRPr>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670345720942084"/>
          <c:y val="0.0584449533876794"/>
          <c:w val="0.795285791677424"/>
          <c:h val="0.800312785044943"/>
        </c:manualLayout>
      </c:layout>
      <c:barChart>
        <c:barDir val="col"/>
        <c:grouping val="clustered"/>
        <c:varyColors val="0"/>
        <c:ser>
          <c:idx val="0"/>
          <c:order val="0"/>
          <c:tx>
            <c:strRef>
              <c:f>Sheet1!$N$40</c:f>
              <c:strCache>
                <c:ptCount val="1"/>
                <c:pt idx="0">
                  <c:v>High School</c:v>
                </c:pt>
              </c:strCache>
            </c:strRef>
          </c:tx>
          <c:invertIfNegative val="0"/>
          <c:cat>
            <c:strRef>
              <c:f>Sheet1!$O$39:$S$39</c:f>
              <c:strCache>
                <c:ptCount val="5"/>
                <c:pt idx="0">
                  <c:v>White</c:v>
                </c:pt>
                <c:pt idx="1">
                  <c:v>Asian</c:v>
                </c:pt>
                <c:pt idx="2">
                  <c:v>Black or African American</c:v>
                </c:pt>
                <c:pt idx="3">
                  <c:v>Hispanic/Latino/Latina</c:v>
                </c:pt>
                <c:pt idx="4">
                  <c:v>All Non-white</c:v>
                </c:pt>
              </c:strCache>
            </c:strRef>
          </c:cat>
          <c:val>
            <c:numRef>
              <c:f>Sheet1!$O$40:$S$40</c:f>
              <c:numCache>
                <c:formatCode>0.0%</c:formatCode>
                <c:ptCount val="5"/>
                <c:pt idx="0">
                  <c:v>0.519280205655527</c:v>
                </c:pt>
                <c:pt idx="1">
                  <c:v>0.571428571428571</c:v>
                </c:pt>
                <c:pt idx="2">
                  <c:v>0.676470588235294</c:v>
                </c:pt>
                <c:pt idx="3">
                  <c:v>0.703703703703704</c:v>
                </c:pt>
                <c:pt idx="4">
                  <c:v>0.608108108108108</c:v>
                </c:pt>
              </c:numCache>
            </c:numRef>
          </c:val>
        </c:ser>
        <c:ser>
          <c:idx val="1"/>
          <c:order val="1"/>
          <c:tx>
            <c:strRef>
              <c:f>Sheet1!$N$41</c:f>
              <c:strCache>
                <c:ptCount val="1"/>
                <c:pt idx="0">
                  <c:v>Junior High </c:v>
                </c:pt>
              </c:strCache>
            </c:strRef>
          </c:tx>
          <c:invertIfNegative val="0"/>
          <c:cat>
            <c:strRef>
              <c:f>Sheet1!$O$39:$S$39</c:f>
              <c:strCache>
                <c:ptCount val="5"/>
                <c:pt idx="0">
                  <c:v>White</c:v>
                </c:pt>
                <c:pt idx="1">
                  <c:v>Asian</c:v>
                </c:pt>
                <c:pt idx="2">
                  <c:v>Black or African American</c:v>
                </c:pt>
                <c:pt idx="3">
                  <c:v>Hispanic/Latino/Latina</c:v>
                </c:pt>
                <c:pt idx="4">
                  <c:v>All Non-white</c:v>
                </c:pt>
              </c:strCache>
            </c:strRef>
          </c:cat>
          <c:val>
            <c:numRef>
              <c:f>Sheet1!$O$41:$S$41</c:f>
              <c:numCache>
                <c:formatCode>0.0%</c:formatCode>
                <c:ptCount val="5"/>
                <c:pt idx="0">
                  <c:v>0.32133676092545</c:v>
                </c:pt>
                <c:pt idx="1">
                  <c:v>0.285714285714286</c:v>
                </c:pt>
                <c:pt idx="2">
                  <c:v>0.235294117647059</c:v>
                </c:pt>
                <c:pt idx="3">
                  <c:v>0.185185185185185</c:v>
                </c:pt>
                <c:pt idx="4">
                  <c:v>0.256756756756757</c:v>
                </c:pt>
              </c:numCache>
            </c:numRef>
          </c:val>
        </c:ser>
        <c:ser>
          <c:idx val="2"/>
          <c:order val="2"/>
          <c:tx>
            <c:strRef>
              <c:f>Sheet1!$N$42</c:f>
              <c:strCache>
                <c:ptCount val="1"/>
                <c:pt idx="0">
                  <c:v>Elementary</c:v>
                </c:pt>
              </c:strCache>
            </c:strRef>
          </c:tx>
          <c:invertIfNegative val="0"/>
          <c:cat>
            <c:strRef>
              <c:f>Sheet1!$O$39:$S$39</c:f>
              <c:strCache>
                <c:ptCount val="5"/>
                <c:pt idx="0">
                  <c:v>White</c:v>
                </c:pt>
                <c:pt idx="1">
                  <c:v>Asian</c:v>
                </c:pt>
                <c:pt idx="2">
                  <c:v>Black or African American</c:v>
                </c:pt>
                <c:pt idx="3">
                  <c:v>Hispanic/Latino/Latina</c:v>
                </c:pt>
                <c:pt idx="4">
                  <c:v>All Non-white</c:v>
                </c:pt>
              </c:strCache>
            </c:strRef>
          </c:cat>
          <c:val>
            <c:numRef>
              <c:f>Sheet1!$O$42:$S$42</c:f>
              <c:numCache>
                <c:formatCode>0.0%</c:formatCode>
                <c:ptCount val="5"/>
                <c:pt idx="0">
                  <c:v>0.141388174807198</c:v>
                </c:pt>
                <c:pt idx="1">
                  <c:v>0.142857142857143</c:v>
                </c:pt>
                <c:pt idx="2">
                  <c:v>0.0294117647058823</c:v>
                </c:pt>
                <c:pt idx="3">
                  <c:v>0.111111111111111</c:v>
                </c:pt>
                <c:pt idx="4">
                  <c:v>0.101351351351351</c:v>
                </c:pt>
              </c:numCache>
            </c:numRef>
          </c:val>
        </c:ser>
        <c:ser>
          <c:idx val="3"/>
          <c:order val="3"/>
          <c:tx>
            <c:strRef>
              <c:f>Sheet1!$N$43</c:f>
              <c:strCache>
                <c:ptCount val="1"/>
                <c:pt idx="0">
                  <c:v>Other</c:v>
                </c:pt>
              </c:strCache>
            </c:strRef>
          </c:tx>
          <c:invertIfNegative val="0"/>
          <c:cat>
            <c:strRef>
              <c:f>Sheet1!$O$39:$S$39</c:f>
              <c:strCache>
                <c:ptCount val="5"/>
                <c:pt idx="0">
                  <c:v>White</c:v>
                </c:pt>
                <c:pt idx="1">
                  <c:v>Asian</c:v>
                </c:pt>
                <c:pt idx="2">
                  <c:v>Black or African American</c:v>
                </c:pt>
                <c:pt idx="3">
                  <c:v>Hispanic/Latino/Latina</c:v>
                </c:pt>
                <c:pt idx="4">
                  <c:v>All Non-white</c:v>
                </c:pt>
              </c:strCache>
            </c:strRef>
          </c:cat>
          <c:val>
            <c:numRef>
              <c:f>Sheet1!$O$43:$S$43</c:f>
              <c:numCache>
                <c:formatCode>0.0%</c:formatCode>
                <c:ptCount val="5"/>
                <c:pt idx="0">
                  <c:v>0.0179948586118252</c:v>
                </c:pt>
                <c:pt idx="1">
                  <c:v>0.0</c:v>
                </c:pt>
                <c:pt idx="2">
                  <c:v>0.0588235294117647</c:v>
                </c:pt>
                <c:pt idx="3">
                  <c:v>0.0</c:v>
                </c:pt>
                <c:pt idx="4">
                  <c:v>0.0337837837837838</c:v>
                </c:pt>
              </c:numCache>
            </c:numRef>
          </c:val>
        </c:ser>
        <c:dLbls>
          <c:showLegendKey val="0"/>
          <c:showVal val="0"/>
          <c:showCatName val="0"/>
          <c:showSerName val="0"/>
          <c:showPercent val="0"/>
          <c:showBubbleSize val="0"/>
        </c:dLbls>
        <c:gapWidth val="150"/>
        <c:axId val="-2011737080"/>
        <c:axId val="-2117528488"/>
      </c:barChart>
      <c:catAx>
        <c:axId val="-2011737080"/>
        <c:scaling>
          <c:orientation val="minMax"/>
        </c:scaling>
        <c:delete val="0"/>
        <c:axPos val="b"/>
        <c:numFmt formatCode="General" sourceLinked="0"/>
        <c:majorTickMark val="out"/>
        <c:minorTickMark val="none"/>
        <c:tickLblPos val="nextTo"/>
        <c:crossAx val="-2117528488"/>
        <c:crosses val="autoZero"/>
        <c:auto val="1"/>
        <c:lblAlgn val="ctr"/>
        <c:lblOffset val="100"/>
        <c:noMultiLvlLbl val="0"/>
      </c:catAx>
      <c:valAx>
        <c:axId val="-2117528488"/>
        <c:scaling>
          <c:orientation val="minMax"/>
        </c:scaling>
        <c:delete val="0"/>
        <c:axPos val="l"/>
        <c:majorGridlines/>
        <c:numFmt formatCode="0.0%" sourceLinked="1"/>
        <c:majorTickMark val="out"/>
        <c:minorTickMark val="none"/>
        <c:tickLblPos val="nextTo"/>
        <c:crossAx val="-2011737080"/>
        <c:crosses val="autoZero"/>
        <c:crossBetween val="between"/>
      </c:valAx>
    </c:plotArea>
    <c:legend>
      <c:legendPos val="r"/>
      <c:layout/>
      <c:overlay val="0"/>
    </c:legend>
    <c:plotVisOnly val="1"/>
    <c:dispBlanksAs val="gap"/>
    <c:showDLblsOverMax val="0"/>
  </c:chart>
  <c:txPr>
    <a:bodyPr/>
    <a:lstStyle/>
    <a:p>
      <a:pPr>
        <a:defRPr sz="1400" b="1" i="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Sheet1!$P$56</c:f>
              <c:strCache>
                <c:ptCount val="1"/>
                <c:pt idx="0">
                  <c:v>White</c:v>
                </c:pt>
              </c:strCache>
            </c:strRef>
          </c:tx>
          <c:spPr>
            <a:solidFill>
              <a:srgbClr val="396FFF"/>
            </a:solidFill>
          </c:spPr>
          <c:invertIfNegative val="0"/>
          <c:cat>
            <c:strRef>
              <c:f>Sheet1!$O$57:$O$61</c:f>
              <c:strCache>
                <c:ptCount val="5"/>
                <c:pt idx="0">
                  <c:v>Affected my decision to choose a game design or development major </c:v>
                </c:pt>
                <c:pt idx="1">
                  <c:v>Affected my decision to choose a computer science or related major</c:v>
                </c:pt>
                <c:pt idx="2">
                  <c:v>Affected my decision to choose a major that does not require me to study computers or programming </c:v>
                </c:pt>
                <c:pt idx="3">
                  <c:v>Did not affect my decision when choosing my major </c:v>
                </c:pt>
                <c:pt idx="4">
                  <c:v>I am unsure what affect, if any, the activity had on me choosing my major. </c:v>
                </c:pt>
              </c:strCache>
            </c:strRef>
          </c:cat>
          <c:val>
            <c:numRef>
              <c:f>Sheet1!$P$57:$P$61</c:f>
              <c:numCache>
                <c:formatCode>0.0%</c:formatCode>
                <c:ptCount val="5"/>
                <c:pt idx="0">
                  <c:v>0.027</c:v>
                </c:pt>
                <c:pt idx="1">
                  <c:v>0.093</c:v>
                </c:pt>
                <c:pt idx="2">
                  <c:v>0.028</c:v>
                </c:pt>
                <c:pt idx="3">
                  <c:v>0.24</c:v>
                </c:pt>
                <c:pt idx="4">
                  <c:v>0.048</c:v>
                </c:pt>
              </c:numCache>
            </c:numRef>
          </c:val>
        </c:ser>
        <c:ser>
          <c:idx val="1"/>
          <c:order val="1"/>
          <c:tx>
            <c:strRef>
              <c:f>Sheet1!$Q$56</c:f>
              <c:strCache>
                <c:ptCount val="1"/>
                <c:pt idx="0">
                  <c:v>Asian</c:v>
                </c:pt>
              </c:strCache>
            </c:strRef>
          </c:tx>
          <c:spPr>
            <a:solidFill>
              <a:schemeClr val="accent1">
                <a:lumMod val="60000"/>
                <a:lumOff val="40000"/>
              </a:schemeClr>
            </a:solidFill>
          </c:spPr>
          <c:invertIfNegative val="0"/>
          <c:cat>
            <c:strRef>
              <c:f>Sheet1!$O$57:$O$61</c:f>
              <c:strCache>
                <c:ptCount val="5"/>
                <c:pt idx="0">
                  <c:v>Affected my decision to choose a game design or development major </c:v>
                </c:pt>
                <c:pt idx="1">
                  <c:v>Affected my decision to choose a computer science or related major</c:v>
                </c:pt>
                <c:pt idx="2">
                  <c:v>Affected my decision to choose a major that does not require me to study computers or programming </c:v>
                </c:pt>
                <c:pt idx="3">
                  <c:v>Did not affect my decision when choosing my major </c:v>
                </c:pt>
                <c:pt idx="4">
                  <c:v>I am unsure what affect, if any, the activity had on me choosing my major. </c:v>
                </c:pt>
              </c:strCache>
            </c:strRef>
          </c:cat>
          <c:val>
            <c:numRef>
              <c:f>Sheet1!$Q$57:$Q$61</c:f>
              <c:numCache>
                <c:formatCode>0.0%</c:formatCode>
                <c:ptCount val="5"/>
                <c:pt idx="0">
                  <c:v>0.107142857142857</c:v>
                </c:pt>
                <c:pt idx="1">
                  <c:v>0.357142857142857</c:v>
                </c:pt>
                <c:pt idx="2">
                  <c:v>0.0</c:v>
                </c:pt>
                <c:pt idx="3">
                  <c:v>0.357142857142857</c:v>
                </c:pt>
                <c:pt idx="4">
                  <c:v>0.178571428571429</c:v>
                </c:pt>
              </c:numCache>
            </c:numRef>
          </c:val>
        </c:ser>
        <c:ser>
          <c:idx val="2"/>
          <c:order val="2"/>
          <c:tx>
            <c:strRef>
              <c:f>Sheet1!$R$56</c:f>
              <c:strCache>
                <c:ptCount val="1"/>
                <c:pt idx="0">
                  <c:v>Black or African American</c:v>
                </c:pt>
              </c:strCache>
            </c:strRef>
          </c:tx>
          <c:spPr>
            <a:solidFill>
              <a:srgbClr val="B9E06E"/>
            </a:solidFill>
          </c:spPr>
          <c:invertIfNegative val="0"/>
          <c:cat>
            <c:strRef>
              <c:f>Sheet1!$O$57:$O$61</c:f>
              <c:strCache>
                <c:ptCount val="5"/>
                <c:pt idx="0">
                  <c:v>Affected my decision to choose a game design or development major </c:v>
                </c:pt>
                <c:pt idx="1">
                  <c:v>Affected my decision to choose a computer science or related major</c:v>
                </c:pt>
                <c:pt idx="2">
                  <c:v>Affected my decision to choose a major that does not require me to study computers or programming </c:v>
                </c:pt>
                <c:pt idx="3">
                  <c:v>Did not affect my decision when choosing my major </c:v>
                </c:pt>
                <c:pt idx="4">
                  <c:v>I am unsure what affect, if any, the activity had on me choosing my major. </c:v>
                </c:pt>
              </c:strCache>
            </c:strRef>
          </c:cat>
          <c:val>
            <c:numRef>
              <c:f>Sheet1!$R$57:$R$61</c:f>
              <c:numCache>
                <c:formatCode>0.0%</c:formatCode>
                <c:ptCount val="5"/>
                <c:pt idx="0">
                  <c:v>0.173913043478261</c:v>
                </c:pt>
                <c:pt idx="1">
                  <c:v>0.217391304347826</c:v>
                </c:pt>
                <c:pt idx="2">
                  <c:v>0.173913043478261</c:v>
                </c:pt>
                <c:pt idx="3">
                  <c:v>0.304347826086956</c:v>
                </c:pt>
                <c:pt idx="4">
                  <c:v>0.130434782608696</c:v>
                </c:pt>
              </c:numCache>
            </c:numRef>
          </c:val>
        </c:ser>
        <c:ser>
          <c:idx val="3"/>
          <c:order val="3"/>
          <c:tx>
            <c:strRef>
              <c:f>Sheet1!$S$56</c:f>
              <c:strCache>
                <c:ptCount val="1"/>
                <c:pt idx="0">
                  <c:v>Hispanic/Latino/Latina</c:v>
                </c:pt>
              </c:strCache>
            </c:strRef>
          </c:tx>
          <c:spPr>
            <a:solidFill>
              <a:srgbClr val="B884DC"/>
            </a:solidFill>
          </c:spPr>
          <c:invertIfNegative val="0"/>
          <c:cat>
            <c:strRef>
              <c:f>Sheet1!$O$57:$O$61</c:f>
              <c:strCache>
                <c:ptCount val="5"/>
                <c:pt idx="0">
                  <c:v>Affected my decision to choose a game design or development major </c:v>
                </c:pt>
                <c:pt idx="1">
                  <c:v>Affected my decision to choose a computer science or related major</c:v>
                </c:pt>
                <c:pt idx="2">
                  <c:v>Affected my decision to choose a major that does not require me to study computers or programming </c:v>
                </c:pt>
                <c:pt idx="3">
                  <c:v>Did not affect my decision when choosing my major </c:v>
                </c:pt>
                <c:pt idx="4">
                  <c:v>I am unsure what affect, if any, the activity had on me choosing my major. </c:v>
                </c:pt>
              </c:strCache>
            </c:strRef>
          </c:cat>
          <c:val>
            <c:numRef>
              <c:f>Sheet1!$S$57:$S$61</c:f>
              <c:numCache>
                <c:formatCode>0.0%</c:formatCode>
                <c:ptCount val="5"/>
                <c:pt idx="0">
                  <c:v>0.05</c:v>
                </c:pt>
                <c:pt idx="1">
                  <c:v>0.1</c:v>
                </c:pt>
                <c:pt idx="2">
                  <c:v>0.3</c:v>
                </c:pt>
                <c:pt idx="3">
                  <c:v>0.5</c:v>
                </c:pt>
                <c:pt idx="4">
                  <c:v>0.05</c:v>
                </c:pt>
              </c:numCache>
            </c:numRef>
          </c:val>
        </c:ser>
        <c:ser>
          <c:idx val="4"/>
          <c:order val="4"/>
          <c:tx>
            <c:strRef>
              <c:f>Sheet1!$T$56</c:f>
              <c:strCache>
                <c:ptCount val="1"/>
                <c:pt idx="0">
                  <c:v>All Non-white</c:v>
                </c:pt>
              </c:strCache>
            </c:strRef>
          </c:tx>
          <c:spPr>
            <a:solidFill>
              <a:srgbClr val="5FC4FF"/>
            </a:solidFill>
          </c:spPr>
          <c:invertIfNegative val="0"/>
          <c:cat>
            <c:strRef>
              <c:f>Sheet1!$O$57:$O$61</c:f>
              <c:strCache>
                <c:ptCount val="5"/>
                <c:pt idx="0">
                  <c:v>Affected my decision to choose a game design or development major </c:v>
                </c:pt>
                <c:pt idx="1">
                  <c:v>Affected my decision to choose a computer science or related major</c:v>
                </c:pt>
                <c:pt idx="2">
                  <c:v>Affected my decision to choose a major that does not require me to study computers or programming </c:v>
                </c:pt>
                <c:pt idx="3">
                  <c:v>Did not affect my decision when choosing my major </c:v>
                </c:pt>
                <c:pt idx="4">
                  <c:v>I am unsure what affect, if any, the activity had on me choosing my major. </c:v>
                </c:pt>
              </c:strCache>
            </c:strRef>
          </c:cat>
          <c:val>
            <c:numRef>
              <c:f>Sheet1!$T$57:$T$61</c:f>
              <c:numCache>
                <c:formatCode>0.0%</c:formatCode>
                <c:ptCount val="5"/>
                <c:pt idx="0">
                  <c:v>0.044</c:v>
                </c:pt>
                <c:pt idx="1">
                  <c:v>0.131</c:v>
                </c:pt>
                <c:pt idx="2">
                  <c:v>0.053</c:v>
                </c:pt>
                <c:pt idx="3">
                  <c:v>0.209</c:v>
                </c:pt>
                <c:pt idx="4">
                  <c:v>0.063</c:v>
                </c:pt>
              </c:numCache>
            </c:numRef>
          </c:val>
        </c:ser>
        <c:dLbls>
          <c:showLegendKey val="0"/>
          <c:showVal val="0"/>
          <c:showCatName val="0"/>
          <c:showSerName val="0"/>
          <c:showPercent val="0"/>
          <c:showBubbleSize val="0"/>
        </c:dLbls>
        <c:gapWidth val="150"/>
        <c:axId val="-2117582200"/>
        <c:axId val="-2117580792"/>
      </c:barChart>
      <c:catAx>
        <c:axId val="-2117582200"/>
        <c:scaling>
          <c:orientation val="maxMin"/>
        </c:scaling>
        <c:delete val="0"/>
        <c:axPos val="l"/>
        <c:numFmt formatCode="0.0%" sourceLinked="1"/>
        <c:majorTickMark val="out"/>
        <c:minorTickMark val="none"/>
        <c:tickLblPos val="nextTo"/>
        <c:txPr>
          <a:bodyPr/>
          <a:lstStyle/>
          <a:p>
            <a:pPr algn="r">
              <a:defRPr sz="1200" b="1"/>
            </a:pPr>
            <a:endParaRPr lang="en-US"/>
          </a:p>
        </c:txPr>
        <c:crossAx val="-2117580792"/>
        <c:crosses val="autoZero"/>
        <c:auto val="1"/>
        <c:lblAlgn val="ctr"/>
        <c:lblOffset val="100"/>
        <c:noMultiLvlLbl val="0"/>
      </c:catAx>
      <c:valAx>
        <c:axId val="-2117580792"/>
        <c:scaling>
          <c:orientation val="minMax"/>
        </c:scaling>
        <c:delete val="0"/>
        <c:axPos val="t"/>
        <c:majorGridlines/>
        <c:numFmt formatCode="0.0%" sourceLinked="1"/>
        <c:majorTickMark val="out"/>
        <c:minorTickMark val="none"/>
        <c:tickLblPos val="nextTo"/>
        <c:txPr>
          <a:bodyPr/>
          <a:lstStyle/>
          <a:p>
            <a:pPr>
              <a:defRPr sz="1100" b="1"/>
            </a:pPr>
            <a:endParaRPr lang="en-US"/>
          </a:p>
        </c:txPr>
        <c:crossAx val="-2117582200"/>
        <c:crosses val="autoZero"/>
        <c:crossBetween val="between"/>
      </c:valAx>
    </c:plotArea>
    <c:legend>
      <c:legendPos val="r"/>
      <c:layout/>
      <c:overlay val="0"/>
      <c:txPr>
        <a:bodyPr/>
        <a:lstStyle/>
        <a:p>
          <a:pPr>
            <a:defRPr sz="1200" b="1"/>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Sheet2!$M$25</c:f>
              <c:strCache>
                <c:ptCount val="1"/>
                <c:pt idx="0">
                  <c:v>Nonwhite (n=70)</c:v>
                </c:pt>
              </c:strCache>
            </c:strRef>
          </c:tx>
          <c:spPr>
            <a:solidFill>
              <a:srgbClr val="5FC4FF"/>
            </a:solidFill>
          </c:spPr>
          <c:invertIfNegative val="0"/>
          <c:cat>
            <c:strRef>
              <c:f>Sheet2!$L$26:$L$29</c:f>
              <c:strCache>
                <c:ptCount val="4"/>
                <c:pt idx="0">
                  <c:v>I am unsure what affect, if any, the activity had on my decision to take or not take a computer related class in college</c:v>
                </c:pt>
                <c:pt idx="1">
                  <c:v>Did not affect my decision to take or not take a computer related class in college</c:v>
                </c:pt>
                <c:pt idx="2">
                  <c:v>Affected my decision to choose NOT to take a computer related class in college</c:v>
                </c:pt>
                <c:pt idx="3">
                  <c:v>Affected my decision to choose to take a computer related class in college</c:v>
                </c:pt>
              </c:strCache>
            </c:strRef>
          </c:cat>
          <c:val>
            <c:numRef>
              <c:f>Sheet2!$M$26:$M$29</c:f>
              <c:numCache>
                <c:formatCode>0.0%</c:formatCode>
                <c:ptCount val="4"/>
                <c:pt idx="0">
                  <c:v>0.112</c:v>
                </c:pt>
                <c:pt idx="1">
                  <c:v>0.296</c:v>
                </c:pt>
                <c:pt idx="2">
                  <c:v>0.034</c:v>
                </c:pt>
                <c:pt idx="3">
                  <c:v>0.357142857142857</c:v>
                </c:pt>
              </c:numCache>
            </c:numRef>
          </c:val>
        </c:ser>
        <c:ser>
          <c:idx val="1"/>
          <c:order val="1"/>
          <c:tx>
            <c:strRef>
              <c:f>Sheet2!$N$25</c:f>
              <c:strCache>
                <c:ptCount val="1"/>
                <c:pt idx="0">
                  <c:v>Hispanic/Latina/Latino (n=17)</c:v>
                </c:pt>
              </c:strCache>
            </c:strRef>
          </c:tx>
          <c:spPr>
            <a:solidFill>
              <a:srgbClr val="B884DC"/>
            </a:solidFill>
          </c:spPr>
          <c:invertIfNegative val="0"/>
          <c:cat>
            <c:strRef>
              <c:f>Sheet2!$L$26:$L$29</c:f>
              <c:strCache>
                <c:ptCount val="4"/>
                <c:pt idx="0">
                  <c:v>I am unsure what affect, if any, the activity had on my decision to take or not take a computer related class in college</c:v>
                </c:pt>
                <c:pt idx="1">
                  <c:v>Did not affect my decision to take or not take a computer related class in college</c:v>
                </c:pt>
                <c:pt idx="2">
                  <c:v>Affected my decision to choose NOT to take a computer related class in college</c:v>
                </c:pt>
                <c:pt idx="3">
                  <c:v>Affected my decision to choose to take a computer related class in college</c:v>
                </c:pt>
              </c:strCache>
            </c:strRef>
          </c:cat>
          <c:val>
            <c:numRef>
              <c:f>Sheet2!$N$26:$N$29</c:f>
              <c:numCache>
                <c:formatCode>0.0%</c:formatCode>
                <c:ptCount val="4"/>
                <c:pt idx="0">
                  <c:v>0.176470588235294</c:v>
                </c:pt>
                <c:pt idx="1">
                  <c:v>0.294117647058824</c:v>
                </c:pt>
                <c:pt idx="2">
                  <c:v>0.235294117647059</c:v>
                </c:pt>
                <c:pt idx="3">
                  <c:v>0.294117647058824</c:v>
                </c:pt>
              </c:numCache>
            </c:numRef>
          </c:val>
        </c:ser>
        <c:ser>
          <c:idx val="2"/>
          <c:order val="2"/>
          <c:tx>
            <c:strRef>
              <c:f>Sheet2!$O$25</c:f>
              <c:strCache>
                <c:ptCount val="1"/>
                <c:pt idx="0">
                  <c:v>Black or African American (n=21)</c:v>
                </c:pt>
              </c:strCache>
            </c:strRef>
          </c:tx>
          <c:spPr>
            <a:solidFill>
              <a:srgbClr val="B9E06E"/>
            </a:solidFill>
          </c:spPr>
          <c:invertIfNegative val="0"/>
          <c:cat>
            <c:strRef>
              <c:f>Sheet2!$L$26:$L$29</c:f>
              <c:strCache>
                <c:ptCount val="4"/>
                <c:pt idx="0">
                  <c:v>I am unsure what affect, if any, the activity had on my decision to take or not take a computer related class in college</c:v>
                </c:pt>
                <c:pt idx="1">
                  <c:v>Did not affect my decision to take or not take a computer related class in college</c:v>
                </c:pt>
                <c:pt idx="2">
                  <c:v>Affected my decision to choose NOT to take a computer related class in college</c:v>
                </c:pt>
                <c:pt idx="3">
                  <c:v>Affected my decision to choose to take a computer related class in college</c:v>
                </c:pt>
              </c:strCache>
            </c:strRef>
          </c:cat>
          <c:val>
            <c:numRef>
              <c:f>Sheet2!$O$26:$O$29</c:f>
              <c:numCache>
                <c:formatCode>0.0%</c:formatCode>
                <c:ptCount val="4"/>
                <c:pt idx="0">
                  <c:v>0.285714285714286</c:v>
                </c:pt>
                <c:pt idx="1">
                  <c:v>0.238095238095238</c:v>
                </c:pt>
                <c:pt idx="2">
                  <c:v>0.0476190476190476</c:v>
                </c:pt>
                <c:pt idx="3">
                  <c:v>0.428571428571429</c:v>
                </c:pt>
              </c:numCache>
            </c:numRef>
          </c:val>
        </c:ser>
        <c:ser>
          <c:idx val="3"/>
          <c:order val="3"/>
          <c:tx>
            <c:strRef>
              <c:f>Sheet2!$P$25</c:f>
              <c:strCache>
                <c:ptCount val="1"/>
                <c:pt idx="0">
                  <c:v>Asian (n=20)</c:v>
                </c:pt>
              </c:strCache>
            </c:strRef>
          </c:tx>
          <c:spPr>
            <a:solidFill>
              <a:srgbClr val="FF0000"/>
            </a:solidFill>
          </c:spPr>
          <c:invertIfNegative val="0"/>
          <c:cat>
            <c:strRef>
              <c:f>Sheet2!$L$26:$L$29</c:f>
              <c:strCache>
                <c:ptCount val="4"/>
                <c:pt idx="0">
                  <c:v>I am unsure what affect, if any, the activity had on my decision to take or not take a computer related class in college</c:v>
                </c:pt>
                <c:pt idx="1">
                  <c:v>Did not affect my decision to take or not take a computer related class in college</c:v>
                </c:pt>
                <c:pt idx="2">
                  <c:v>Affected my decision to choose NOT to take a computer related class in college</c:v>
                </c:pt>
                <c:pt idx="3">
                  <c:v>Affected my decision to choose to take a computer related class in college</c:v>
                </c:pt>
              </c:strCache>
            </c:strRef>
          </c:cat>
          <c:val>
            <c:numRef>
              <c:f>Sheet2!$P$26:$P$29</c:f>
              <c:numCache>
                <c:formatCode>0.0%</c:formatCode>
                <c:ptCount val="4"/>
                <c:pt idx="0">
                  <c:v>0.05</c:v>
                </c:pt>
                <c:pt idx="1">
                  <c:v>0.5</c:v>
                </c:pt>
                <c:pt idx="2">
                  <c:v>0.0</c:v>
                </c:pt>
                <c:pt idx="3">
                  <c:v>0.45</c:v>
                </c:pt>
              </c:numCache>
            </c:numRef>
          </c:val>
        </c:ser>
        <c:ser>
          <c:idx val="4"/>
          <c:order val="4"/>
          <c:tx>
            <c:strRef>
              <c:f>Sheet2!$Q$25</c:f>
              <c:strCache>
                <c:ptCount val="1"/>
                <c:pt idx="0">
                  <c:v>White (n=212)</c:v>
                </c:pt>
              </c:strCache>
            </c:strRef>
          </c:tx>
          <c:spPr>
            <a:solidFill>
              <a:srgbClr val="396FFF"/>
            </a:solidFill>
          </c:spPr>
          <c:invertIfNegative val="0"/>
          <c:cat>
            <c:strRef>
              <c:f>Sheet2!$L$26:$L$29</c:f>
              <c:strCache>
                <c:ptCount val="4"/>
                <c:pt idx="0">
                  <c:v>I am unsure what affect, if any, the activity had on my decision to take or not take a computer related class in college</c:v>
                </c:pt>
                <c:pt idx="1">
                  <c:v>Did not affect my decision to take or not take a computer related class in college</c:v>
                </c:pt>
                <c:pt idx="2">
                  <c:v>Affected my decision to choose NOT to take a computer related class in college</c:v>
                </c:pt>
                <c:pt idx="3">
                  <c:v>Affected my decision to choose to take a computer related class in college</c:v>
                </c:pt>
              </c:strCache>
            </c:strRef>
          </c:cat>
          <c:val>
            <c:numRef>
              <c:f>Sheet2!$Q$26:$Q$29</c:f>
              <c:numCache>
                <c:formatCode>0.0%</c:formatCode>
                <c:ptCount val="4"/>
                <c:pt idx="0">
                  <c:v>0.0896226415094339</c:v>
                </c:pt>
                <c:pt idx="1">
                  <c:v>0.627358490566038</c:v>
                </c:pt>
                <c:pt idx="2">
                  <c:v>0.0660377358490566</c:v>
                </c:pt>
                <c:pt idx="3">
                  <c:v>0.216981132075472</c:v>
                </c:pt>
              </c:numCache>
            </c:numRef>
          </c:val>
        </c:ser>
        <c:dLbls>
          <c:showLegendKey val="0"/>
          <c:showVal val="0"/>
          <c:showCatName val="0"/>
          <c:showSerName val="0"/>
          <c:showPercent val="0"/>
          <c:showBubbleSize val="0"/>
        </c:dLbls>
        <c:gapWidth val="150"/>
        <c:axId val="-2010453480"/>
        <c:axId val="-2117795000"/>
      </c:barChart>
      <c:catAx>
        <c:axId val="-2010453480"/>
        <c:scaling>
          <c:orientation val="minMax"/>
        </c:scaling>
        <c:delete val="0"/>
        <c:axPos val="l"/>
        <c:majorTickMark val="out"/>
        <c:minorTickMark val="none"/>
        <c:tickLblPos val="nextTo"/>
        <c:txPr>
          <a:bodyPr/>
          <a:lstStyle/>
          <a:p>
            <a:pPr algn="r">
              <a:defRPr sz="1200" b="1"/>
            </a:pPr>
            <a:endParaRPr lang="en-US"/>
          </a:p>
        </c:txPr>
        <c:crossAx val="-2117795000"/>
        <c:crosses val="autoZero"/>
        <c:auto val="1"/>
        <c:lblAlgn val="ctr"/>
        <c:lblOffset val="100"/>
        <c:noMultiLvlLbl val="0"/>
      </c:catAx>
      <c:valAx>
        <c:axId val="-2117795000"/>
        <c:scaling>
          <c:orientation val="minMax"/>
        </c:scaling>
        <c:delete val="0"/>
        <c:axPos val="b"/>
        <c:majorGridlines/>
        <c:numFmt formatCode="0.0%" sourceLinked="1"/>
        <c:majorTickMark val="out"/>
        <c:minorTickMark val="none"/>
        <c:tickLblPos val="nextTo"/>
        <c:txPr>
          <a:bodyPr/>
          <a:lstStyle/>
          <a:p>
            <a:pPr>
              <a:defRPr sz="1100" b="1"/>
            </a:pPr>
            <a:endParaRPr lang="en-US"/>
          </a:p>
        </c:txPr>
        <c:crossAx val="-2010453480"/>
        <c:crosses val="autoZero"/>
        <c:crossBetween val="between"/>
      </c:valAx>
    </c:plotArea>
    <c:legend>
      <c:legendPos val="r"/>
      <c:layout/>
      <c:overlay val="0"/>
      <c:txPr>
        <a:bodyPr/>
        <a:lstStyle/>
        <a:p>
          <a:pPr>
            <a:defRPr sz="1100" b="1"/>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6D3634-A9D0-FE4E-92CE-BB36A65DF50F}" type="datetimeFigureOut">
              <a:rPr lang="en-US" smtClean="0"/>
              <a:t>8/10/15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25D0CE-015E-A54D-8F63-4F26E0F50EC0}" type="slidenum">
              <a:rPr lang="en-US" smtClean="0"/>
              <a:t>‹#›</a:t>
            </a:fld>
            <a:endParaRPr lang="en-US"/>
          </a:p>
        </p:txBody>
      </p:sp>
    </p:spTree>
    <p:extLst>
      <p:ext uri="{BB962C8B-B14F-4D97-AF65-F5344CB8AC3E}">
        <p14:creationId xmlns:p14="http://schemas.microsoft.com/office/powerpoint/2010/main" val="4226310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Framework by Khan, Kunz, </a:t>
            </a:r>
            <a:r>
              <a:rPr lang="en-US" dirty="0" err="1" smtClean="0"/>
              <a:t>Kleijnen</a:t>
            </a:r>
            <a:r>
              <a:rPr lang="en-US" dirty="0" smtClean="0"/>
              <a:t>, and Antes (2003)</a:t>
            </a:r>
          </a:p>
          <a:p>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3</a:t>
            </a:fld>
            <a:endParaRPr lang="en-US"/>
          </a:p>
        </p:txBody>
      </p:sp>
    </p:spTree>
    <p:extLst>
      <p:ext uri="{BB962C8B-B14F-4D97-AF65-F5344CB8AC3E}">
        <p14:creationId xmlns:p14="http://schemas.microsoft.com/office/powerpoint/2010/main" val="2897077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based on this information, we created a research</a:t>
            </a:r>
            <a:r>
              <a:rPr lang="en-US" baseline="0" dirty="0" smtClean="0"/>
              <a:t> question that we set out to study.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“Do undergraduate students believe that their participation in computing activities prior to college contributed to their decision to major in a computing field? “</a:t>
            </a:r>
            <a:endParaRPr lang="en-US" baseline="0" dirty="0" smtClean="0"/>
          </a:p>
          <a:p>
            <a:endParaRPr lang="en-US" baseline="0" dirty="0" smtClean="0"/>
          </a:p>
          <a:p>
            <a:r>
              <a:rPr lang="en-US" dirty="0" smtClean="0"/>
              <a:t>We</a:t>
            </a:r>
            <a:r>
              <a:rPr lang="en-US" baseline="0" dirty="0" smtClean="0"/>
              <a:t> created </a:t>
            </a:r>
            <a:r>
              <a:rPr lang="en-US" baseline="0" dirty="0" smtClean="0"/>
              <a:t>a general survey to capture quantitative </a:t>
            </a:r>
            <a:r>
              <a:rPr lang="en-US" baseline="0" dirty="0" smtClean="0"/>
              <a:t>data. We collected basic </a:t>
            </a:r>
            <a:r>
              <a:rPr lang="en-US" baseline="0" dirty="0" smtClean="0"/>
              <a:t>demographic data </a:t>
            </a:r>
            <a:r>
              <a:rPr lang="en-US" baseline="0" dirty="0" smtClean="0"/>
              <a:t>as well as the participant’s basic thoughts and </a:t>
            </a:r>
            <a:r>
              <a:rPr lang="en-US" baseline="0" dirty="0" smtClean="0"/>
              <a:t>feelings about their participation in outreach activities. </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7</a:t>
            </a:fld>
            <a:endParaRPr lang="en-US"/>
          </a:p>
        </p:txBody>
      </p:sp>
    </p:spTree>
    <p:extLst>
      <p:ext uri="{BB962C8B-B14F-4D97-AF65-F5344CB8AC3E}">
        <p14:creationId xmlns:p14="http://schemas.microsoft.com/office/powerpoint/2010/main" val="2595099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a few of the particulars</a:t>
            </a:r>
            <a:r>
              <a:rPr lang="en-US" baseline="0" dirty="0" smtClean="0"/>
              <a:t> of the study. </a:t>
            </a:r>
            <a:r>
              <a:rPr lang="en-US" baseline="0" dirty="0" smtClean="0"/>
              <a:t>We followed a test-retest protocol, and we also integrated recall prompts to aid the respondents in recalling past experiences.</a:t>
            </a:r>
          </a:p>
          <a:p>
            <a:endParaRPr lang="en-US" baseline="0" dirty="0" smtClean="0"/>
          </a:p>
          <a:p>
            <a:r>
              <a:rPr lang="en-US" baseline="0" dirty="0" smtClean="0"/>
              <a:t>At </a:t>
            </a:r>
            <a:r>
              <a:rPr lang="en-US" baseline="0" dirty="0" smtClean="0"/>
              <a:t>many of the institutions, the recruitment emails went out to all students, not just computing majors</a:t>
            </a:r>
            <a:r>
              <a:rPr lang="en-US" baseline="0" dirty="0" smtClean="0"/>
              <a:t>.</a:t>
            </a:r>
          </a:p>
          <a:p>
            <a:endParaRPr lang="en-US" baseline="0" dirty="0" smtClean="0"/>
          </a:p>
          <a:p>
            <a:r>
              <a:rPr lang="en-US" baseline="0" dirty="0" smtClean="0"/>
              <a:t>We recruited from across our own institutions, which are all private 4-year colleges.</a:t>
            </a:r>
          </a:p>
          <a:p>
            <a:endParaRPr lang="en-US" baseline="0" dirty="0" smtClean="0"/>
          </a:p>
          <a:p>
            <a:r>
              <a:rPr lang="en-US" baseline="0" dirty="0" smtClean="0"/>
              <a:t>We also recruited from peer universities, which were all public 4-year institutions. </a:t>
            </a:r>
          </a:p>
          <a:p>
            <a:endParaRPr lang="en-US" baseline="0" dirty="0" smtClean="0"/>
          </a:p>
          <a:p>
            <a:r>
              <a:rPr lang="en-US" baseline="0" dirty="0" smtClean="0"/>
              <a:t>We also used </a:t>
            </a:r>
            <a:r>
              <a:rPr lang="en-US" baseline="0" dirty="0" err="1" smtClean="0"/>
              <a:t>findparticipants.com</a:t>
            </a:r>
            <a:r>
              <a:rPr lang="en-US" baseline="0" dirty="0" smtClean="0"/>
              <a:t>, which did not yield any useful responses.</a:t>
            </a:r>
          </a:p>
          <a:p>
            <a:endParaRPr lang="en-US" baseline="0" dirty="0" smtClean="0"/>
          </a:p>
          <a:p>
            <a:r>
              <a:rPr lang="en-US" baseline="0" dirty="0" smtClean="0"/>
              <a:t>As an incentive, we offered entry for a $50 drawing to complete each survey.</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8</a:t>
            </a:fld>
            <a:endParaRPr lang="en-US"/>
          </a:p>
        </p:txBody>
      </p:sp>
    </p:spTree>
    <p:extLst>
      <p:ext uri="{BB962C8B-B14F-4D97-AF65-F5344CB8AC3E}">
        <p14:creationId xmlns:p14="http://schemas.microsoft.com/office/powerpoint/2010/main" val="3914869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We had 770</a:t>
            </a:r>
            <a:r>
              <a:rPr lang="en-US" baseline="0" dirty="0" smtClean="0"/>
              <a:t> respondents to the initial survey and 411 for the retake survey. We then compared the results from the two tests.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For the non-parametric data, we used a </a:t>
            </a:r>
            <a:r>
              <a:rPr lang="en-US" baseline="0" dirty="0" err="1" smtClean="0"/>
              <a:t>Kruskal</a:t>
            </a:r>
            <a:r>
              <a:rPr lang="en-US" baseline="0" dirty="0" smtClean="0"/>
              <a:t>-Wallis test to determine equivalence. We found two small variations in the perceptions questions, and we refer you to the paper for those.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For the parametric data, we conducted an unpaired t-test. This resulted in a 95% confidence that the data was equivalent.</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9</a:t>
            </a:fld>
            <a:endParaRPr lang="en-US"/>
          </a:p>
        </p:txBody>
      </p:sp>
    </p:spTree>
    <p:extLst>
      <p:ext uri="{BB962C8B-B14F-4D97-AF65-F5344CB8AC3E}">
        <p14:creationId xmlns:p14="http://schemas.microsoft.com/office/powerpoint/2010/main" val="1695744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Ethnicity was a required question, but participants had the option to decline to answer. This is the breakdown</a:t>
            </a:r>
            <a:r>
              <a:rPr lang="en-US" baseline="0" dirty="0" smtClean="0"/>
              <a:t> of the responses received, and participants could choose more than one answer.</a:t>
            </a:r>
          </a:p>
          <a:p>
            <a:endParaRPr lang="en-US" baseline="0" dirty="0" smtClean="0"/>
          </a:p>
          <a:p>
            <a:r>
              <a:rPr lang="en-US" baseline="0" dirty="0" smtClean="0"/>
              <a:t>Ethnicity categories align with the U.S. Census Bureau’s survey.</a:t>
            </a:r>
          </a:p>
          <a:p>
            <a:endParaRPr lang="en-US" baseline="0" dirty="0" smtClean="0"/>
          </a:p>
          <a:p>
            <a:r>
              <a:rPr lang="en-US" baseline="0" dirty="0" smtClean="0"/>
              <a:t>We then decided to compare the large subgroups: Whites, Hispanic/Latino/Latina, Asian, and Black or African American. At times, we grouped together all Non-whites to compare Whites and Non-whites.</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10</a:t>
            </a:fld>
            <a:endParaRPr lang="en-US"/>
          </a:p>
        </p:txBody>
      </p:sp>
    </p:spTree>
    <p:extLst>
      <p:ext uri="{BB962C8B-B14F-4D97-AF65-F5344CB8AC3E}">
        <p14:creationId xmlns:p14="http://schemas.microsoft.com/office/powerpoint/2010/main" val="3332490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collected</a:t>
            </a:r>
            <a:r>
              <a:rPr lang="en-US" baseline="0" dirty="0" smtClean="0"/>
              <a:t> demographic data from all students on several campuses, including students who did not major in a computing field. </a:t>
            </a:r>
            <a:r>
              <a:rPr lang="en-US" baseline="0" dirty="0" smtClean="0"/>
              <a:t>We let respondents decide whether or not they were in a computing or related field.</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11</a:t>
            </a:fld>
            <a:endParaRPr lang="en-US"/>
          </a:p>
        </p:txBody>
      </p:sp>
    </p:spTree>
    <p:extLst>
      <p:ext uri="{BB962C8B-B14F-4D97-AF65-F5344CB8AC3E}">
        <p14:creationId xmlns:p14="http://schemas.microsoft.com/office/powerpoint/2010/main" val="1582495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recall prompt, we reminded</a:t>
            </a:r>
            <a:r>
              <a:rPr lang="en-US" baseline="0" dirty="0" smtClean="0"/>
              <a:t> respondents of different activities that they may have participated in and when. </a:t>
            </a:r>
          </a:p>
          <a:p>
            <a:endParaRPr lang="en-US" baseline="0" dirty="0" smtClean="0"/>
          </a:p>
          <a:p>
            <a:r>
              <a:rPr lang="en-US" baseline="0" dirty="0" smtClean="0"/>
              <a:t>The first question that followed the prompt was asking them to select whether or not they participated in such an activity and whether or not it was required or voluntary.</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12</a:t>
            </a:fld>
            <a:endParaRPr lang="en-US"/>
          </a:p>
        </p:txBody>
      </p:sp>
    </p:spTree>
    <p:extLst>
      <p:ext uri="{BB962C8B-B14F-4D97-AF65-F5344CB8AC3E}">
        <p14:creationId xmlns:p14="http://schemas.microsoft.com/office/powerpoint/2010/main" val="335384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Even in the data from this first response,</a:t>
            </a:r>
            <a:r>
              <a:rPr lang="en-US" baseline="0" dirty="0" smtClean="0"/>
              <a:t> you can start to see some </a:t>
            </a:r>
            <a:r>
              <a:rPr lang="en-US" baseline="0" dirty="0" smtClean="0"/>
              <a:t>differences between the subgroups.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For example, Asians were more likely to indicate that it was a required activity, and Blacks were more likely to indicate that it was a voluntary activity.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Hispanics/Latino/Latinas were more likely to indicate that they did not participate in an outreach activity.</a:t>
            </a:r>
            <a:endParaRPr lang="en-US" dirty="0" smtClean="0"/>
          </a:p>
        </p:txBody>
      </p:sp>
      <p:sp>
        <p:nvSpPr>
          <p:cNvPr id="4" name="Slide Number Placeholder 3"/>
          <p:cNvSpPr>
            <a:spLocks noGrp="1"/>
          </p:cNvSpPr>
          <p:nvPr>
            <p:ph type="sldNum" sz="quarter" idx="10"/>
          </p:nvPr>
        </p:nvSpPr>
        <p:spPr/>
        <p:txBody>
          <a:bodyPr/>
          <a:lstStyle/>
          <a:p>
            <a:fld id="{7025D0CE-015E-A54D-8F63-4F26E0F50EC0}" type="slidenum">
              <a:rPr lang="en-US" smtClean="0"/>
              <a:t>13</a:t>
            </a:fld>
            <a:endParaRPr lang="en-US"/>
          </a:p>
        </p:txBody>
      </p:sp>
    </p:spTree>
    <p:extLst>
      <p:ext uri="{BB962C8B-B14F-4D97-AF65-F5344CB8AC3E}">
        <p14:creationId xmlns:p14="http://schemas.microsoft.com/office/powerpoint/2010/main" val="80766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then asked respondents to recall when they participated in these activities. </a:t>
            </a:r>
          </a:p>
          <a:p>
            <a:endParaRPr lang="en-US" baseline="0" dirty="0" smtClean="0"/>
          </a:p>
          <a:p>
            <a:r>
              <a:rPr lang="en-US" baseline="0" dirty="0" smtClean="0"/>
              <a:t>Again, you can start to see the differences in the responses. Whites were more likely to have participated in junior high and elementary over Hispanic/Latino/Latina, and all non-whites in general. </a:t>
            </a:r>
          </a:p>
          <a:p>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14</a:t>
            </a:fld>
            <a:endParaRPr lang="en-US"/>
          </a:p>
        </p:txBody>
      </p:sp>
    </p:spTree>
    <p:extLst>
      <p:ext uri="{BB962C8B-B14F-4D97-AF65-F5344CB8AC3E}">
        <p14:creationId xmlns:p14="http://schemas.microsoft.com/office/powerpoint/2010/main" val="3383632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asked about how respondents</a:t>
            </a:r>
            <a:r>
              <a:rPr lang="en-US" baseline="0" dirty="0" smtClean="0"/>
              <a:t> who participated in an outreach activity felt that this participation affected their decision to major (or not major) in a computing field. </a:t>
            </a:r>
          </a:p>
          <a:p>
            <a:endParaRPr lang="en-US" baseline="0" dirty="0" smtClean="0"/>
          </a:p>
          <a:p>
            <a:r>
              <a:rPr lang="en-US" baseline="0" dirty="0" smtClean="0"/>
              <a:t>Again, rather than a straight line across all subgroups, we say great variation. </a:t>
            </a:r>
          </a:p>
          <a:p>
            <a:endParaRPr lang="en-US" baseline="0" dirty="0" smtClean="0"/>
          </a:p>
          <a:p>
            <a:r>
              <a:rPr lang="en-US" baseline="0" dirty="0" smtClean="0"/>
              <a:t>Hispanic/Latino/Latinas were more likely to say that it did not affect their choice of major and more likely to say that they chose a major that DID NOT require them to study computing.</a:t>
            </a:r>
          </a:p>
          <a:p>
            <a:endParaRPr lang="en-US" baseline="0" dirty="0" smtClean="0"/>
          </a:p>
          <a:p>
            <a:r>
              <a:rPr lang="en-US" baseline="0" dirty="0" smtClean="0"/>
              <a:t>Asians and Blacks were more likely say that it affected their decision to choose to study computing. </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15</a:t>
            </a:fld>
            <a:endParaRPr lang="en-US"/>
          </a:p>
        </p:txBody>
      </p:sp>
    </p:spTree>
    <p:extLst>
      <p:ext uri="{BB962C8B-B14F-4D97-AF65-F5344CB8AC3E}">
        <p14:creationId xmlns:p14="http://schemas.microsoft.com/office/powerpoint/2010/main" val="2561149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dug a little bit deeper. </a:t>
            </a:r>
          </a:p>
          <a:p>
            <a:endParaRPr lang="en-US" dirty="0" smtClean="0"/>
          </a:p>
          <a:p>
            <a:r>
              <a:rPr lang="en-US" dirty="0" smtClean="0"/>
              <a:t>We ran a chi-square test to compare</a:t>
            </a:r>
            <a:r>
              <a:rPr lang="en-US" baseline="0" dirty="0" smtClean="0"/>
              <a:t> actual </a:t>
            </a:r>
            <a:r>
              <a:rPr lang="en-US" baseline="0" dirty="0" err="1" smtClean="0"/>
              <a:t>cs</a:t>
            </a:r>
            <a:r>
              <a:rPr lang="en-US" baseline="0" dirty="0" smtClean="0"/>
              <a:t> versus </a:t>
            </a:r>
            <a:r>
              <a:rPr lang="en-US" baseline="0" dirty="0" err="1" smtClean="0"/>
              <a:t>noncs</a:t>
            </a:r>
            <a:r>
              <a:rPr lang="en-US" baseline="0" dirty="0" smtClean="0"/>
              <a:t> majors against whether or not they participated in an outreach activity.</a:t>
            </a:r>
          </a:p>
          <a:p>
            <a:endParaRPr lang="en-US" baseline="0" dirty="0" smtClean="0"/>
          </a:p>
          <a:p>
            <a:r>
              <a:rPr lang="en-US" dirty="0" smtClean="0"/>
              <a:t>Among whites, we found a weak </a:t>
            </a:r>
            <a:r>
              <a:rPr lang="en-US" dirty="0" err="1" smtClean="0"/>
              <a:t>relationshi</a:t>
            </a:r>
            <a:r>
              <a:rPr lang="en-US" dirty="0" smtClean="0"/>
              <a:t>.</a:t>
            </a:r>
          </a:p>
          <a:p>
            <a:endParaRPr lang="en-US" dirty="0" smtClean="0"/>
          </a:p>
          <a:p>
            <a:r>
              <a:rPr lang="en-US" dirty="0" smtClean="0"/>
              <a:t>For Asians, African Americans, Hispanics/Latino/Latina – no significant relationship found.</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16</a:t>
            </a:fld>
            <a:endParaRPr lang="en-US"/>
          </a:p>
        </p:txBody>
      </p:sp>
    </p:spTree>
    <p:extLst>
      <p:ext uri="{BB962C8B-B14F-4D97-AF65-F5344CB8AC3E}">
        <p14:creationId xmlns:p14="http://schemas.microsoft.com/office/powerpoint/2010/main" val="3190169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Did participating</a:t>
            </a:r>
            <a:r>
              <a:rPr lang="en-US" baseline="0" dirty="0" smtClean="0"/>
              <a:t> in these outreach activities</a:t>
            </a:r>
            <a:r>
              <a:rPr lang="en-US" dirty="0" smtClean="0"/>
              <a:t> pique their interest in computing</a:t>
            </a:r>
            <a:r>
              <a:rPr lang="en-US" baseline="0" dirty="0" smtClean="0"/>
              <a:t> at all—even if they chose not to major in it?</a:t>
            </a:r>
          </a:p>
          <a:p>
            <a:endParaRPr lang="en-US" baseline="0" dirty="0" smtClean="0"/>
          </a:p>
          <a:p>
            <a:r>
              <a:rPr lang="en-US" dirty="0" smtClean="0"/>
              <a:t>For those who were not majoring in Computing</a:t>
            </a:r>
            <a:r>
              <a:rPr lang="en-US" baseline="0" dirty="0" smtClean="0"/>
              <a:t> but participated in outreach activities, w</a:t>
            </a:r>
            <a:r>
              <a:rPr lang="en-US" dirty="0" smtClean="0"/>
              <a:t>e </a:t>
            </a:r>
            <a:r>
              <a:rPr lang="en-US" baseline="0" dirty="0" smtClean="0"/>
              <a:t>asked if this participation affected their decision to take a computing course in college.</a:t>
            </a:r>
          </a:p>
          <a:p>
            <a:endParaRPr lang="en-US" baseline="0" dirty="0" smtClean="0"/>
          </a:p>
          <a:p>
            <a:r>
              <a:rPr lang="en-US" baseline="0" dirty="0" smtClean="0"/>
              <a:t>Again, you see the variations in responses. We note that among whites, they did not feel that this affected their decision, while it did affect the other subgroups. </a:t>
            </a:r>
          </a:p>
          <a:p>
            <a:endParaRPr lang="en-US" baseline="0" dirty="0" smtClean="0"/>
          </a:p>
          <a:p>
            <a:r>
              <a:rPr lang="en-US" baseline="0" dirty="0" smtClean="0"/>
              <a:t>In fact, to a 30-50% response rate, Asians, Blacks, and Hispanics all felt that it did have a positive influence on them and they took a computing class. In their minds, the outreach had a positive affect.</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17</a:t>
            </a:fld>
            <a:endParaRPr lang="en-US"/>
          </a:p>
        </p:txBody>
      </p:sp>
    </p:spTree>
    <p:extLst>
      <p:ext uri="{BB962C8B-B14F-4D97-AF65-F5344CB8AC3E}">
        <p14:creationId xmlns:p14="http://schemas.microsoft.com/office/powerpoint/2010/main" val="3410455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far as general</a:t>
            </a:r>
            <a:r>
              <a:rPr lang="en-US" baseline="0" dirty="0" smtClean="0"/>
              <a:t> perceptions about the </a:t>
            </a:r>
            <a:r>
              <a:rPr lang="en-US" baseline="0" dirty="0" err="1" smtClean="0"/>
              <a:t>acitivities</a:t>
            </a:r>
            <a:r>
              <a:rPr lang="en-US" baseline="0" dirty="0" smtClean="0"/>
              <a:t>, we posed five Likert-style questions and asked respondents to rate on a scale from 1 to 5 whether or not they agreed with the statements.</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18</a:t>
            </a:fld>
            <a:endParaRPr lang="en-US"/>
          </a:p>
        </p:txBody>
      </p:sp>
    </p:spTree>
    <p:extLst>
      <p:ext uri="{BB962C8B-B14F-4D97-AF65-F5344CB8AC3E}">
        <p14:creationId xmlns:p14="http://schemas.microsoft.com/office/powerpoint/2010/main" val="3546912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Found one significant difference in responses of those who chose not to major in a computing field. </a:t>
            </a:r>
          </a:p>
          <a:p>
            <a:pPr lvl="1"/>
            <a:r>
              <a:rPr lang="en-US" dirty="0" smtClean="0"/>
              <a:t>“I felt like I was a welcome part of the group participating in the activities” </a:t>
            </a:r>
          </a:p>
          <a:p>
            <a:pPr lvl="1"/>
            <a:r>
              <a:rPr lang="en-US" dirty="0" smtClean="0"/>
              <a:t>Whites were more likely to agree with this than non-whites.</a:t>
            </a:r>
          </a:p>
          <a:p>
            <a:pPr lvl="1"/>
            <a:endParaRPr lang="en-US" dirty="0" smtClean="0"/>
          </a:p>
          <a:p>
            <a:pPr lvl="0"/>
            <a:r>
              <a:rPr lang="en-US" dirty="0" smtClean="0"/>
              <a:t>We</a:t>
            </a:r>
            <a:r>
              <a:rPr lang="en-US" baseline="0" dirty="0" smtClean="0"/>
              <a:t> ran an ANOVA to compare the five major groups against each of the perspectives. </a:t>
            </a:r>
          </a:p>
          <a:p>
            <a:pPr lvl="0"/>
            <a:endParaRPr lang="en-US" baseline="0" dirty="0" smtClean="0"/>
          </a:p>
          <a:p>
            <a:pPr lvl="1"/>
            <a:r>
              <a:rPr lang="en-US" dirty="0" smtClean="0"/>
              <a:t>Only one item found to have a significant difference was the first, “The majority of participants were boys.”.</a:t>
            </a:r>
          </a:p>
          <a:p>
            <a:pPr lvl="2"/>
            <a:r>
              <a:rPr lang="en-US" dirty="0" smtClean="0"/>
              <a:t>Blacks/ African Americans felt their groups were mainly boys</a:t>
            </a:r>
          </a:p>
          <a:p>
            <a:pPr lvl="2"/>
            <a:r>
              <a:rPr lang="en-US" dirty="0" smtClean="0"/>
              <a:t>Asians felt that neither boys or girls dominated </a:t>
            </a:r>
          </a:p>
          <a:p>
            <a:pPr lvl="2"/>
            <a:r>
              <a:rPr lang="en-US" dirty="0" smtClean="0"/>
              <a:t>For whites and Hispanics, the means were nearly similar, with more boys, but some girls as well.</a:t>
            </a:r>
          </a:p>
          <a:p>
            <a:pPr lvl="0"/>
            <a:endParaRPr lang="en-US" dirty="0" smtClean="0"/>
          </a:p>
          <a:p>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19</a:t>
            </a:fld>
            <a:endParaRPr lang="en-US"/>
          </a:p>
        </p:txBody>
      </p:sp>
    </p:spTree>
    <p:extLst>
      <p:ext uri="{BB962C8B-B14F-4D97-AF65-F5344CB8AC3E}">
        <p14:creationId xmlns:p14="http://schemas.microsoft.com/office/powerpoint/2010/main" val="1629780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short-list of the</a:t>
            </a:r>
            <a:r>
              <a:rPr lang="en-US" baseline="0" dirty="0" smtClean="0"/>
              <a:t> threats to validity—I say short, because some of the participants attempted to recall activities from 10 years ago. </a:t>
            </a:r>
            <a:endParaRPr lang="en-US" baseline="0" dirty="0" smtClean="0"/>
          </a:p>
          <a:p>
            <a:endParaRPr lang="en-US" baseline="0" dirty="0" smtClean="0"/>
          </a:p>
          <a:p>
            <a:r>
              <a:rPr lang="en-US" dirty="0" smtClean="0"/>
              <a:t>Does not replace actual longitudinal study data</a:t>
            </a:r>
          </a:p>
          <a:p>
            <a:pPr lvl="1"/>
            <a:r>
              <a:rPr lang="en-US" dirty="0" smtClean="0"/>
              <a:t>Variety of variables may affect recollection</a:t>
            </a:r>
          </a:p>
          <a:p>
            <a:endParaRPr lang="en-US" dirty="0" smtClean="0"/>
          </a:p>
          <a:p>
            <a:r>
              <a:rPr lang="en-US" dirty="0" smtClean="0"/>
              <a:t>Sample size does not include those who did not go on to a 4-year college (plenty of tech schools, 2-year programs)</a:t>
            </a:r>
          </a:p>
          <a:p>
            <a:endParaRPr lang="en-US" dirty="0" smtClean="0"/>
          </a:p>
          <a:p>
            <a:r>
              <a:rPr lang="en-US" dirty="0" smtClean="0"/>
              <a:t>Did not collect type of outreach activity</a:t>
            </a:r>
          </a:p>
          <a:p>
            <a:endParaRPr lang="en-US" dirty="0" smtClean="0"/>
          </a:p>
          <a:p>
            <a:r>
              <a:rPr lang="en-US" dirty="0" smtClean="0"/>
              <a:t>Did not collect self-efficacy or knowledge gains</a:t>
            </a:r>
          </a:p>
          <a:p>
            <a:endParaRPr lang="en-US" dirty="0" smtClean="0"/>
          </a:p>
          <a:p>
            <a:r>
              <a:rPr lang="en-US" dirty="0" smtClean="0"/>
              <a:t>Did not evaluate experiences outside of activities (hobbies, cultural experiences, etc.)</a:t>
            </a:r>
          </a:p>
          <a:p>
            <a:pPr lvl="1"/>
            <a:r>
              <a:rPr lang="en-US" dirty="0" smtClean="0"/>
              <a:t>E.g., Whites and non-whites, due to the geek culture phenomenon being predominantly white and male, may recall these activities in different ways.</a:t>
            </a:r>
          </a:p>
          <a:p>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20</a:t>
            </a:fld>
            <a:endParaRPr lang="en-US"/>
          </a:p>
        </p:txBody>
      </p:sp>
    </p:spTree>
    <p:extLst>
      <p:ext uri="{BB962C8B-B14F-4D97-AF65-F5344CB8AC3E}">
        <p14:creationId xmlns:p14="http://schemas.microsoft.com/office/powerpoint/2010/main" val="3125735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what do these results indicate? We believe that they indicate that there still remain inequities in the availability of outreach activities across the various groups. </a:t>
            </a:r>
            <a:endParaRPr lang="en-US" baseline="0" dirty="0" smtClean="0"/>
          </a:p>
          <a:p>
            <a:endParaRPr lang="en-US" baseline="0" dirty="0" smtClean="0"/>
          </a:p>
          <a:p>
            <a:pPr lvl="1"/>
            <a:r>
              <a:rPr lang="en-US" dirty="0" smtClean="0"/>
              <a:t>Inequities in the availability of outreach activities across various ethnic groups (both required and voluntary).</a:t>
            </a:r>
          </a:p>
          <a:p>
            <a:pPr marL="228600" lvl="1" indent="0">
              <a:buNone/>
            </a:pPr>
            <a:endParaRPr lang="en-US" dirty="0" smtClean="0"/>
          </a:p>
          <a:p>
            <a:pPr lvl="1"/>
            <a:r>
              <a:rPr lang="en-US" dirty="0" smtClean="0"/>
              <a:t>Inequities in the perceived impact on outreach activities across various ethnic groups. </a:t>
            </a:r>
          </a:p>
          <a:p>
            <a:pPr lvl="2"/>
            <a:r>
              <a:rPr lang="en-US" dirty="0" smtClean="0"/>
              <a:t>Recall that whites felt more welcome than non-whites</a:t>
            </a:r>
          </a:p>
          <a:p>
            <a:pPr lvl="1"/>
            <a:endParaRPr lang="en-US" dirty="0" smtClean="0"/>
          </a:p>
          <a:p>
            <a:pPr lvl="1"/>
            <a:r>
              <a:rPr lang="en-US" dirty="0" smtClean="0"/>
              <a:t>Inequities in the actual impact on outreach activities across various ethnic groups.</a:t>
            </a:r>
          </a:p>
          <a:p>
            <a:endParaRPr lang="en-US" dirty="0" smtClean="0"/>
          </a:p>
          <a:p>
            <a:r>
              <a:rPr lang="en-US" dirty="0" smtClean="0"/>
              <a:t>These inequities appear to be long term, with long term effects. </a:t>
            </a:r>
          </a:p>
          <a:p>
            <a:endParaRPr lang="en-US" dirty="0" smtClean="0"/>
          </a:p>
          <a:p>
            <a:r>
              <a:rPr lang="en-US" dirty="0" smtClean="0"/>
              <a:t>Data provides another data point and source for informing change.</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21</a:t>
            </a:fld>
            <a:endParaRPr lang="en-US"/>
          </a:p>
        </p:txBody>
      </p:sp>
    </p:spTree>
    <p:extLst>
      <p:ext uri="{BB962C8B-B14F-4D97-AF65-F5344CB8AC3E}">
        <p14:creationId xmlns:p14="http://schemas.microsoft.com/office/powerpoint/2010/main" val="496664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need longitudinal study data to evaluate whether outreach programs are effective (as a whole or individually) to determine which variables may or may not contribute to long-term success of these activities.</a:t>
            </a:r>
          </a:p>
          <a:p>
            <a:pPr lvl="1"/>
            <a:r>
              <a:rPr lang="en-US" dirty="0" smtClean="0"/>
              <a:t>Create and maintain a repository for longitudinal data</a:t>
            </a:r>
          </a:p>
          <a:p>
            <a:pPr lvl="2"/>
            <a:r>
              <a:rPr lang="en-US" dirty="0" smtClean="0"/>
              <a:t>Identify the particular demographic data that should be collected</a:t>
            </a:r>
          </a:p>
          <a:p>
            <a:pPr lvl="2"/>
            <a:r>
              <a:rPr lang="en-US" dirty="0" smtClean="0"/>
              <a:t>Invite program coordinators to collect the data</a:t>
            </a:r>
          </a:p>
          <a:p>
            <a:pPr lvl="2"/>
            <a:r>
              <a:rPr lang="en-US" dirty="0" smtClean="0"/>
              <a:t>Centralize the data over a period of x years </a:t>
            </a:r>
          </a:p>
          <a:p>
            <a:pPr lvl="2"/>
            <a:r>
              <a:rPr lang="en-US" dirty="0" smtClean="0"/>
              <a:t>Possibly provide the repository maintainers the ability to follow-up with the participants</a:t>
            </a:r>
          </a:p>
          <a:p>
            <a:pPr lvl="2"/>
            <a:r>
              <a:rPr lang="en-US" dirty="0" smtClean="0"/>
              <a:t>Allow data to be accessible by any researcher</a:t>
            </a:r>
          </a:p>
          <a:p>
            <a:pPr lvl="1"/>
            <a:r>
              <a:rPr lang="en-US" dirty="0" smtClean="0"/>
              <a:t>Provide additional support/resources for this type of data collection and repository at a state, national, and/or international level</a:t>
            </a:r>
          </a:p>
          <a:p>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22</a:t>
            </a:fld>
            <a:endParaRPr lang="en-US"/>
          </a:p>
        </p:txBody>
      </p:sp>
    </p:spTree>
    <p:extLst>
      <p:ext uri="{BB962C8B-B14F-4D97-AF65-F5344CB8AC3E}">
        <p14:creationId xmlns:p14="http://schemas.microsoft.com/office/powerpoint/2010/main" val="51546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Questions?</a:t>
            </a:r>
            <a:endParaRPr lang="en-US" dirty="0"/>
          </a:p>
        </p:txBody>
      </p:sp>
      <p:sp>
        <p:nvSpPr>
          <p:cNvPr id="4" name="Slide Number Placeholder 3"/>
          <p:cNvSpPr>
            <a:spLocks noGrp="1"/>
          </p:cNvSpPr>
          <p:nvPr>
            <p:ph type="sldNum" sz="quarter" idx="10"/>
          </p:nvPr>
        </p:nvSpPr>
        <p:spPr/>
        <p:txBody>
          <a:bodyPr/>
          <a:lstStyle/>
          <a:p>
            <a:fld id="{7025D0CE-015E-A54D-8F63-4F26E0F50EC0}" type="slidenum">
              <a:rPr lang="en-US" smtClean="0"/>
              <a:t>23</a:t>
            </a:fld>
            <a:endParaRPr lang="en-US"/>
          </a:p>
        </p:txBody>
      </p:sp>
    </p:spTree>
    <p:extLst>
      <p:ext uri="{BB962C8B-B14F-4D97-AF65-F5344CB8AC3E}">
        <p14:creationId xmlns:p14="http://schemas.microsoft.com/office/powerpoint/2010/main" val="2926102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249271" y="268288"/>
            <a:ext cx="755904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58587" y="268289"/>
            <a:ext cx="24384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4267200" y="4208929"/>
            <a:ext cx="7278624"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267200" y="5257800"/>
            <a:ext cx="7278624"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368800" y="390526"/>
            <a:ext cx="7339584"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54AB02A5-4FE5-49D9-9E24-09F23B90C450}" type="datetimeFigureOut">
              <a:rPr lang="en-US" smtClean="0"/>
              <a:t>8/10/15</a:t>
            </a:fld>
            <a:endParaRPr lang="en-US"/>
          </a:p>
        </p:txBody>
      </p:sp>
      <p:sp>
        <p:nvSpPr>
          <p:cNvPr id="5" name="Footer Placeholder 4"/>
          <p:cNvSpPr>
            <a:spLocks noGrp="1"/>
          </p:cNvSpPr>
          <p:nvPr>
            <p:ph type="ftr" sz="quarter" idx="11"/>
          </p:nvPr>
        </p:nvSpPr>
        <p:spPr>
          <a:xfrm>
            <a:off x="4291584" y="6356351"/>
            <a:ext cx="6315456"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kumimoji="0" lang="en-US"/>
          </a:p>
        </p:txBody>
      </p:sp>
      <p:sp>
        <p:nvSpPr>
          <p:cNvPr id="6" name="Slide Number Placeholder 5"/>
          <p:cNvSpPr>
            <a:spLocks noGrp="1"/>
          </p:cNvSpPr>
          <p:nvPr>
            <p:ph type="sldNum" sz="quarter" idx="12"/>
          </p:nvPr>
        </p:nvSpPr>
        <p:spPr>
          <a:xfrm>
            <a:off x="11008659" y="6356351"/>
            <a:ext cx="9144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1D72EBF8-7CF5-44B7-B2BF-E22DE4D070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9616141" y="268288"/>
            <a:ext cx="219456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9616141" y="6356351"/>
            <a:ext cx="2336800" cy="365125"/>
          </a:xfrm>
        </p:spPr>
        <p:txBody>
          <a:bodyPr/>
          <a:lstStyle/>
          <a:p>
            <a:fld id="{74579413-F590-48AF-8BF0-F6D7BFBF2C21}" type="datetimeFigureOut">
              <a:rPr lang="en-US" smtClean="0"/>
              <a:t>8/10/15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D3B453-2C52-45CC-B12B-5756D237E17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4249271" y="268288"/>
            <a:ext cx="755904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4267200" y="4171950"/>
            <a:ext cx="7277225"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4267201" y="5257800"/>
            <a:ext cx="7277224"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368801" y="389966"/>
            <a:ext cx="7333129" cy="365125"/>
          </a:xfrm>
        </p:spPr>
        <p:txBody>
          <a:bodyPr/>
          <a:lstStyle>
            <a:lvl1pPr>
              <a:defRPr sz="2200" b="0" baseline="0">
                <a:solidFill>
                  <a:schemeClr val="bg1"/>
                </a:solidFill>
              </a:defRPr>
            </a:lvl1pPr>
          </a:lstStyle>
          <a:p>
            <a:fld id="{74579413-F590-48AF-8BF0-F6D7BFBF2C21}" type="datetimeFigureOut">
              <a:rPr lang="en-US" smtClean="0"/>
              <a:t>8/10/15</a:t>
            </a:fld>
            <a:endParaRPr lang="en-US"/>
          </a:p>
        </p:txBody>
      </p:sp>
      <p:sp>
        <p:nvSpPr>
          <p:cNvPr id="5" name="Footer Placeholder 4"/>
          <p:cNvSpPr>
            <a:spLocks noGrp="1"/>
          </p:cNvSpPr>
          <p:nvPr>
            <p:ph type="ftr" sz="quarter" idx="11"/>
          </p:nvPr>
        </p:nvSpPr>
        <p:spPr>
          <a:xfrm>
            <a:off x="4285130" y="6356351"/>
            <a:ext cx="6312149" cy="365125"/>
          </a:xfrm>
        </p:spPr>
        <p:txBody>
          <a:bodyPr/>
          <a:lstStyle/>
          <a:p>
            <a:endParaRPr lang="en-US"/>
          </a:p>
        </p:txBody>
      </p:sp>
      <p:sp>
        <p:nvSpPr>
          <p:cNvPr id="6" name="Slide Number Placeholder 5"/>
          <p:cNvSpPr>
            <a:spLocks noGrp="1"/>
          </p:cNvSpPr>
          <p:nvPr>
            <p:ph type="sldNum" sz="quarter" idx="12"/>
          </p:nvPr>
        </p:nvSpPr>
        <p:spPr>
          <a:xfrm>
            <a:off x="11020612" y="6356351"/>
            <a:ext cx="9144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0FD3B453-2C52-45CC-B12B-5756D237E17D}" type="slidenum">
              <a:rPr lang="en-US" smtClean="0"/>
              <a:t>‹#›</a:t>
            </a:fld>
            <a:endParaRPr lang="en-US"/>
          </a:p>
        </p:txBody>
      </p:sp>
      <p:sp>
        <p:nvSpPr>
          <p:cNvPr id="9" name="Picture Placeholder 8"/>
          <p:cNvSpPr>
            <a:spLocks noGrp="1"/>
          </p:cNvSpPr>
          <p:nvPr>
            <p:ph type="pic" sz="quarter" idx="13"/>
          </p:nvPr>
        </p:nvSpPr>
        <p:spPr>
          <a:xfrm>
            <a:off x="4267201" y="2877671"/>
            <a:ext cx="7529156" cy="1280160"/>
          </a:xfrm>
        </p:spPr>
        <p:txBody>
          <a:bodyPr/>
          <a:lstStyle>
            <a:lvl1pPr>
              <a:buNone/>
              <a:defRPr/>
            </a:lvl1pPr>
          </a:lstStyle>
          <a:p>
            <a:r>
              <a:rPr lang="en-US" smtClean="0"/>
              <a:t>Drag picture to placeholder or click icon to add</a:t>
            </a:r>
            <a:endParaRPr/>
          </a:p>
        </p:txBody>
      </p:sp>
      <p:sp>
        <p:nvSpPr>
          <p:cNvPr id="10" name="Rectangle 9"/>
          <p:cNvSpPr/>
          <p:nvPr/>
        </p:nvSpPr>
        <p:spPr>
          <a:xfrm>
            <a:off x="358587" y="268289"/>
            <a:ext cx="24384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359833" y="268288"/>
            <a:ext cx="219456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904565" y="914400"/>
            <a:ext cx="8677836" cy="1143000"/>
          </a:xfrm>
        </p:spPr>
        <p:txBody>
          <a:bodyPr/>
          <a:lstStyle/>
          <a:p>
            <a:r>
              <a:rPr lang="en-US" smtClean="0"/>
              <a:t>Click to edit Master title style</a:t>
            </a:r>
            <a:endParaRPr/>
          </a:p>
        </p:txBody>
      </p:sp>
      <p:sp>
        <p:nvSpPr>
          <p:cNvPr id="3" name="Content Placeholder 2"/>
          <p:cNvSpPr>
            <a:spLocks noGrp="1"/>
          </p:cNvSpPr>
          <p:nvPr>
            <p:ph idx="1"/>
          </p:nvPr>
        </p:nvSpPr>
        <p:spPr>
          <a:xfrm>
            <a:off x="2904565" y="2209801"/>
            <a:ext cx="8677836"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9616141" y="6356351"/>
            <a:ext cx="2336800" cy="365125"/>
          </a:xfrm>
        </p:spPr>
        <p:txBody>
          <a:bodyPr/>
          <a:lstStyle/>
          <a:p>
            <a:fld id="{74579413-F590-48AF-8BF0-F6D7BFBF2C21}" type="datetimeFigureOut">
              <a:rPr lang="en-US" smtClean="0"/>
              <a:t>8/10/15</a:t>
            </a:fld>
            <a:endParaRPr lang="en-US"/>
          </a:p>
        </p:txBody>
      </p:sp>
      <p:sp>
        <p:nvSpPr>
          <p:cNvPr id="5" name="Footer Placeholder 4"/>
          <p:cNvSpPr>
            <a:spLocks noGrp="1"/>
          </p:cNvSpPr>
          <p:nvPr>
            <p:ph type="ftr" sz="quarter" idx="11"/>
          </p:nvPr>
        </p:nvSpPr>
        <p:spPr>
          <a:xfrm>
            <a:off x="2904564" y="6356351"/>
            <a:ext cx="6569136" cy="365125"/>
          </a:xfrm>
        </p:spPr>
        <p:txBody>
          <a:bodyPr/>
          <a:lstStyle/>
          <a:p>
            <a:endParaRPr lang="en-US"/>
          </a:p>
        </p:txBody>
      </p:sp>
      <p:sp>
        <p:nvSpPr>
          <p:cNvPr id="6" name="Slide Number Placeholder 5"/>
          <p:cNvSpPr>
            <a:spLocks noGrp="1"/>
          </p:cNvSpPr>
          <p:nvPr>
            <p:ph type="sldNum" sz="quarter" idx="12"/>
          </p:nvPr>
        </p:nvSpPr>
        <p:spPr>
          <a:xfrm>
            <a:off x="442259" y="361017"/>
            <a:ext cx="675341" cy="365125"/>
          </a:xfrm>
        </p:spPr>
        <p:txBody>
          <a:bodyPr/>
          <a:lstStyle/>
          <a:p>
            <a:fld id="{0FD3B453-2C52-45CC-B12B-5756D237E17D}" type="slidenum">
              <a:rPr lang="en-US" smtClean="0"/>
              <a:t>‹#›</a:t>
            </a:fld>
            <a:endParaRPr lang="en-US"/>
          </a:p>
        </p:txBody>
      </p:sp>
      <p:sp>
        <p:nvSpPr>
          <p:cNvPr id="9" name="Picture Placeholder 8"/>
          <p:cNvSpPr>
            <a:spLocks noGrp="1"/>
          </p:cNvSpPr>
          <p:nvPr>
            <p:ph type="pic" sz="quarter" idx="13"/>
          </p:nvPr>
        </p:nvSpPr>
        <p:spPr>
          <a:xfrm>
            <a:off x="359833" y="1976718"/>
            <a:ext cx="2194560" cy="4625788"/>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10345270" y="268288"/>
            <a:ext cx="1465431"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946401" y="3429000"/>
            <a:ext cx="6621928"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946401" y="4824414"/>
            <a:ext cx="6621928"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16800" y="6356351"/>
            <a:ext cx="2163483" cy="365125"/>
          </a:xfrm>
        </p:spPr>
        <p:txBody>
          <a:bodyPr/>
          <a:lstStyle/>
          <a:p>
            <a:fld id="{54AB02A5-4FE5-49D9-9E24-09F23B90C450}" type="datetimeFigureOut">
              <a:rPr lang="en-US" smtClean="0"/>
              <a:t>8/10/15</a:t>
            </a:fld>
            <a:endParaRPr lang="en-US"/>
          </a:p>
        </p:txBody>
      </p:sp>
      <p:sp>
        <p:nvSpPr>
          <p:cNvPr id="5" name="Footer Placeholder 4"/>
          <p:cNvSpPr>
            <a:spLocks noGrp="1"/>
          </p:cNvSpPr>
          <p:nvPr>
            <p:ph type="ftr" sz="quarter" idx="11"/>
          </p:nvPr>
        </p:nvSpPr>
        <p:spPr>
          <a:xfrm>
            <a:off x="233083" y="6356351"/>
            <a:ext cx="7082117" cy="365125"/>
          </a:xfrm>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359833" y="4773706"/>
            <a:ext cx="39624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60472" y="3429001"/>
            <a:ext cx="6621928"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4960472" y="4824414"/>
            <a:ext cx="6621928"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468283" y="6104966"/>
            <a:ext cx="675341" cy="365125"/>
          </a:xfrm>
        </p:spPr>
        <p:txBody>
          <a:bodyPr/>
          <a:lstStyle/>
          <a:p>
            <a:fld id="{0FD3B453-2C52-45CC-B12B-5756D237E17D}" type="slidenum">
              <a:rPr lang="en-US" smtClean="0"/>
              <a:t>‹#›</a:t>
            </a:fld>
            <a:endParaRPr lang="en-US"/>
          </a:p>
        </p:txBody>
      </p:sp>
      <p:sp>
        <p:nvSpPr>
          <p:cNvPr id="9" name="Picture Placeholder 8"/>
          <p:cNvSpPr>
            <a:spLocks noGrp="1"/>
          </p:cNvSpPr>
          <p:nvPr>
            <p:ph type="pic" sz="quarter" idx="13"/>
          </p:nvPr>
        </p:nvSpPr>
        <p:spPr>
          <a:xfrm>
            <a:off x="359832" y="268288"/>
            <a:ext cx="3962400" cy="4438650"/>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10865225" y="268288"/>
            <a:ext cx="957431"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09600" y="914400"/>
            <a:ext cx="98552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609600" y="2214563"/>
            <a:ext cx="475488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5709920" y="2214563"/>
            <a:ext cx="475488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4579413-F590-48AF-8BF0-F6D7BFBF2C21}"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D3B453-2C52-45CC-B12B-5756D237E17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10865225" y="268288"/>
            <a:ext cx="957431"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09599" y="914400"/>
            <a:ext cx="9851136"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09600" y="2054132"/>
            <a:ext cx="475488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689412"/>
            <a:ext cx="475488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5705855" y="2054132"/>
            <a:ext cx="475488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705855" y="2689412"/>
            <a:ext cx="475488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74579413-F590-48AF-8BF0-F6D7BFBF2C21}" type="datetimeFigureOut">
              <a:rPr lang="en-US" smtClean="0"/>
              <a:t>8/10/15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D3B453-2C52-45CC-B12B-5756D237E17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10865225" y="268288"/>
            <a:ext cx="957431"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09600" y="914400"/>
            <a:ext cx="98552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609599" y="2214562"/>
            <a:ext cx="9861551"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4579413-F590-48AF-8BF0-F6D7BFBF2C21}"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D3B453-2C52-45CC-B12B-5756D237E17D}" type="slidenum">
              <a:rPr lang="en-US" smtClean="0"/>
              <a:t>‹#›</a:t>
            </a:fld>
            <a:endParaRPr lang="en-US"/>
          </a:p>
        </p:txBody>
      </p:sp>
      <p:sp>
        <p:nvSpPr>
          <p:cNvPr id="9" name="Content Placeholder 2"/>
          <p:cNvSpPr>
            <a:spLocks noGrp="1"/>
          </p:cNvSpPr>
          <p:nvPr>
            <p:ph sz="half" idx="13"/>
          </p:nvPr>
        </p:nvSpPr>
        <p:spPr>
          <a:xfrm>
            <a:off x="609599" y="4224973"/>
            <a:ext cx="9861551"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10865225" y="268288"/>
            <a:ext cx="957431"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09600" y="914400"/>
            <a:ext cx="98552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5709920" y="2214562"/>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4579413-F590-48AF-8BF0-F6D7BFBF2C21}"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D3B453-2C52-45CC-B12B-5756D237E17D}" type="slidenum">
              <a:rPr lang="en-US" smtClean="0"/>
              <a:t>‹#›</a:t>
            </a:fld>
            <a:endParaRPr lang="en-US"/>
          </a:p>
        </p:txBody>
      </p:sp>
      <p:sp>
        <p:nvSpPr>
          <p:cNvPr id="9" name="Content Placeholder 2"/>
          <p:cNvSpPr>
            <a:spLocks noGrp="1"/>
          </p:cNvSpPr>
          <p:nvPr>
            <p:ph sz="half" idx="13"/>
          </p:nvPr>
        </p:nvSpPr>
        <p:spPr>
          <a:xfrm>
            <a:off x="5709920" y="4224973"/>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609600" y="2214563"/>
            <a:ext cx="475488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10865225" y="268288"/>
            <a:ext cx="957431"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09600" y="914400"/>
            <a:ext cx="98552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5709920" y="2214562"/>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4579413-F590-48AF-8BF0-F6D7BFBF2C21}"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D3B453-2C52-45CC-B12B-5756D237E17D}" type="slidenum">
              <a:rPr lang="en-US" smtClean="0"/>
              <a:t>‹#›</a:t>
            </a:fld>
            <a:endParaRPr lang="en-US"/>
          </a:p>
        </p:txBody>
      </p:sp>
      <p:sp>
        <p:nvSpPr>
          <p:cNvPr id="9" name="Content Placeholder 2"/>
          <p:cNvSpPr>
            <a:spLocks noGrp="1"/>
          </p:cNvSpPr>
          <p:nvPr>
            <p:ph sz="half" idx="13"/>
          </p:nvPr>
        </p:nvSpPr>
        <p:spPr>
          <a:xfrm>
            <a:off x="5709920" y="4224973"/>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609600" y="2214562"/>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609600" y="4224973"/>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10865225" y="268288"/>
            <a:ext cx="957431"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4579413-F590-48AF-8BF0-F6D7BFBF2C21}" type="datetimeFigureOut">
              <a:rPr lang="en-US" smtClean="0"/>
              <a:t>8/10/15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D3B453-2C52-45CC-B12B-5756D237E17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10865225" y="268288"/>
            <a:ext cx="957431"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74579413-F590-48AF-8BF0-F6D7BFBF2C21}" type="datetimeFigureOut">
              <a:rPr lang="en-US" smtClean="0"/>
              <a:t>8/10/15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D3B453-2C52-45CC-B12B-5756D237E17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0865225" y="268288"/>
            <a:ext cx="957431"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09599" y="995082"/>
            <a:ext cx="475488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6349403" y="990600"/>
            <a:ext cx="475488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09599" y="2057401"/>
            <a:ext cx="475488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579413-F590-48AF-8BF0-F6D7BFBF2C21}"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D3B453-2C52-45CC-B12B-5756D237E17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6329081" y="268288"/>
            <a:ext cx="54864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09599" y="995082"/>
            <a:ext cx="475488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609599" y="2057401"/>
            <a:ext cx="475488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215153" y="6124015"/>
            <a:ext cx="2336800" cy="365125"/>
          </a:xfrm>
        </p:spPr>
        <p:txBody>
          <a:bodyPr/>
          <a:lstStyle>
            <a:lvl1pPr algn="l">
              <a:defRPr/>
            </a:lvl1pPr>
          </a:lstStyle>
          <a:p>
            <a:fld id="{74579413-F590-48AF-8BF0-F6D7BFBF2C21}" type="datetimeFigureOut">
              <a:rPr lang="en-US" smtClean="0"/>
              <a:t>8/10/15</a:t>
            </a:fld>
            <a:endParaRPr lang="en-US"/>
          </a:p>
        </p:txBody>
      </p:sp>
      <p:sp>
        <p:nvSpPr>
          <p:cNvPr id="6" name="Footer Placeholder 5"/>
          <p:cNvSpPr>
            <a:spLocks noGrp="1"/>
          </p:cNvSpPr>
          <p:nvPr>
            <p:ph type="ftr" sz="quarter" idx="11"/>
          </p:nvPr>
        </p:nvSpPr>
        <p:spPr>
          <a:xfrm>
            <a:off x="233083" y="6356351"/>
            <a:ext cx="5151717" cy="365125"/>
          </a:xfrm>
        </p:spPr>
        <p:txBody>
          <a:bodyPr/>
          <a:lstStyle/>
          <a:p>
            <a:endParaRPr lang="en-US"/>
          </a:p>
        </p:txBody>
      </p:sp>
      <p:sp>
        <p:nvSpPr>
          <p:cNvPr id="7" name="Slide Number Placeholder 6"/>
          <p:cNvSpPr>
            <a:spLocks noGrp="1"/>
          </p:cNvSpPr>
          <p:nvPr>
            <p:ph type="sldNum" sz="quarter" idx="12"/>
          </p:nvPr>
        </p:nvSpPr>
        <p:spPr/>
        <p:txBody>
          <a:bodyPr/>
          <a:lstStyle/>
          <a:p>
            <a:fld id="{0FD3B453-2C52-45CC-B12B-5756D237E17D}" type="slidenum">
              <a:rPr lang="en-US" smtClean="0"/>
              <a:t>‹#›</a:t>
            </a:fld>
            <a:endParaRPr lang="en-US"/>
          </a:p>
        </p:txBody>
      </p:sp>
      <p:sp>
        <p:nvSpPr>
          <p:cNvPr id="10" name="Picture Placeholder 9"/>
          <p:cNvSpPr>
            <a:spLocks noGrp="1"/>
          </p:cNvSpPr>
          <p:nvPr>
            <p:ph type="pic" sz="quarter" idx="13"/>
          </p:nvPr>
        </p:nvSpPr>
        <p:spPr>
          <a:xfrm>
            <a:off x="6347011" y="990600"/>
            <a:ext cx="5462016" cy="5611813"/>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9622367" y="268288"/>
            <a:ext cx="2185943"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11717" y="4267200"/>
            <a:ext cx="8636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359832" y="268288"/>
            <a:ext cx="9144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11717" y="4840942"/>
            <a:ext cx="8633883"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579413-F590-48AF-8BF0-F6D7BFBF2C21}"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D3B453-2C52-45CC-B12B-5756D237E17D}"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10847295" y="268288"/>
            <a:ext cx="961015"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11717" y="4267200"/>
            <a:ext cx="8636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359832" y="268288"/>
            <a:ext cx="4008968"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11717" y="4840942"/>
            <a:ext cx="8633883"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579413-F590-48AF-8BF0-F6D7BFBF2C21}" type="datetimeFigureOut">
              <a:rPr lang="en-US" smtClean="0"/>
              <a:t>8/10/15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D3B453-2C52-45CC-B12B-5756D237E17D}" type="slidenum">
              <a:rPr lang="en-US" smtClean="0"/>
              <a:t>‹#›</a:t>
            </a:fld>
            <a:endParaRPr lang="en-US"/>
          </a:p>
        </p:txBody>
      </p:sp>
      <p:sp>
        <p:nvSpPr>
          <p:cNvPr id="10" name="Picture Placeholder 2"/>
          <p:cNvSpPr>
            <a:spLocks noGrp="1"/>
          </p:cNvSpPr>
          <p:nvPr>
            <p:ph type="pic" idx="13"/>
          </p:nvPr>
        </p:nvSpPr>
        <p:spPr>
          <a:xfrm>
            <a:off x="4470400" y="268289"/>
            <a:ext cx="6269317"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1" name="Picture Placeholder 2"/>
          <p:cNvSpPr>
            <a:spLocks noGrp="1"/>
          </p:cNvSpPr>
          <p:nvPr>
            <p:ph type="pic" idx="14"/>
          </p:nvPr>
        </p:nvSpPr>
        <p:spPr>
          <a:xfrm>
            <a:off x="4470400" y="2131936"/>
            <a:ext cx="3072384"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2" name="Picture Placeholder 2"/>
          <p:cNvSpPr>
            <a:spLocks noGrp="1"/>
          </p:cNvSpPr>
          <p:nvPr>
            <p:ph type="pic" idx="15"/>
          </p:nvPr>
        </p:nvSpPr>
        <p:spPr>
          <a:xfrm>
            <a:off x="7667333" y="2131936"/>
            <a:ext cx="3072384"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9616141" y="268288"/>
            <a:ext cx="219456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4579413-F590-48AF-8BF0-F6D7BFBF2C21}" type="datetimeFigureOut">
              <a:rPr lang="en-US" smtClean="0"/>
              <a:t>8/10/15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D3B453-2C52-45CC-B12B-5756D237E17D}"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865225" y="268288"/>
            <a:ext cx="957431"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10058399" y="1035425"/>
            <a:ext cx="1763060"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609600" y="1035425"/>
            <a:ext cx="8026400" cy="510978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4579413-F590-48AF-8BF0-F6D7BFBF2C21}" type="datetimeFigureOut">
              <a:rPr lang="en-US" smtClean="0"/>
              <a:t>8/10/15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D3B453-2C52-45CC-B12B-5756D237E17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99" y="914400"/>
            <a:ext cx="8677836"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609599" y="2209801"/>
            <a:ext cx="8677836" cy="3916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9598212" y="6356351"/>
            <a:ext cx="23368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74579413-F590-48AF-8BF0-F6D7BFBF2C21}" type="datetimeFigureOut">
              <a:rPr lang="en-US" smtClean="0"/>
              <a:t>8/10/15</a:t>
            </a:fld>
            <a:endParaRPr lang="en-US"/>
          </a:p>
        </p:txBody>
      </p:sp>
      <p:sp>
        <p:nvSpPr>
          <p:cNvPr id="5" name="Footer Placeholder 4"/>
          <p:cNvSpPr>
            <a:spLocks noGrp="1"/>
          </p:cNvSpPr>
          <p:nvPr>
            <p:ph type="ftr" sz="quarter" idx="3"/>
          </p:nvPr>
        </p:nvSpPr>
        <p:spPr>
          <a:xfrm>
            <a:off x="233083" y="6356351"/>
            <a:ext cx="8009467"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11008659" y="361017"/>
            <a:ext cx="675341" cy="365125"/>
          </a:xfrm>
          <a:prstGeom prst="rect">
            <a:avLst/>
          </a:prstGeom>
        </p:spPr>
        <p:txBody>
          <a:bodyPr vert="horz" lIns="91440" tIns="45720" rIns="91440" bIns="45720" rtlCol="0" anchor="ctr"/>
          <a:lstStyle>
            <a:lvl1pPr algn="r">
              <a:defRPr sz="2200" b="1">
                <a:solidFill>
                  <a:schemeClr val="bg1"/>
                </a:solidFill>
              </a:defRPr>
            </a:lvl1pPr>
          </a:lstStyle>
          <a:p>
            <a:fld id="{0FD3B453-2C52-45CC-B12B-5756D237E17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943" r:id="rId14"/>
    <p:sldLayoutId id="2147483944" r:id="rId15"/>
    <p:sldLayoutId id="2147483945" r:id="rId16"/>
    <p:sldLayoutId id="2147483946" r:id="rId17"/>
    <p:sldLayoutId id="2147483947" r:id="rId18"/>
    <p:sldLayoutId id="2147483948"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44356" y="1275532"/>
            <a:ext cx="7278624" cy="2363827"/>
          </a:xfrm>
        </p:spPr>
        <p:txBody>
          <a:bodyPr>
            <a:noAutofit/>
          </a:bodyPr>
          <a:lstStyle/>
          <a:p>
            <a:pPr algn="ctr">
              <a:lnSpc>
                <a:spcPct val="120000"/>
              </a:lnSpc>
            </a:pPr>
            <a:r>
              <a:rPr lang="en-US" sz="4000" b="1" dirty="0">
                <a:solidFill>
                  <a:schemeClr val="bg1">
                    <a:lumMod val="95000"/>
                  </a:schemeClr>
                </a:solidFill>
              </a:rPr>
              <a:t>Does Outreach Impact Choices of Major for</a:t>
            </a:r>
            <a:br>
              <a:rPr lang="en-US" sz="4000" b="1" dirty="0">
                <a:solidFill>
                  <a:schemeClr val="bg1">
                    <a:lumMod val="95000"/>
                  </a:schemeClr>
                </a:solidFill>
              </a:rPr>
            </a:br>
            <a:r>
              <a:rPr lang="en-US" sz="4000" b="1" dirty="0">
                <a:solidFill>
                  <a:schemeClr val="bg1">
                    <a:lumMod val="95000"/>
                  </a:schemeClr>
                </a:solidFill>
              </a:rPr>
              <a:t>Underrepresented Undergraduate Students?</a:t>
            </a:r>
            <a:endParaRPr lang="en-US" sz="4000" dirty="0">
              <a:solidFill>
                <a:schemeClr val="bg1">
                  <a:lumMod val="95000"/>
                </a:schemeClr>
              </a:solidFill>
            </a:endParaRPr>
          </a:p>
        </p:txBody>
      </p:sp>
      <p:sp>
        <p:nvSpPr>
          <p:cNvPr id="3" name="Subtitle 2"/>
          <p:cNvSpPr>
            <a:spLocks noGrp="1"/>
          </p:cNvSpPr>
          <p:nvPr>
            <p:ph type="subTitle" idx="1"/>
          </p:nvPr>
        </p:nvSpPr>
        <p:spPr>
          <a:xfrm>
            <a:off x="7919356" y="4390571"/>
            <a:ext cx="3846287" cy="2258786"/>
          </a:xfrm>
        </p:spPr>
        <p:txBody>
          <a:bodyPr>
            <a:normAutofit fontScale="92500" lnSpcReduction="10000"/>
          </a:bodyPr>
          <a:lstStyle/>
          <a:p>
            <a:pPr algn="ctr"/>
            <a:r>
              <a:rPr lang="en-US" sz="2200" dirty="0" smtClean="0">
                <a:solidFill>
                  <a:schemeClr val="tx1"/>
                </a:solidFill>
              </a:rPr>
              <a:t>Adrienne Decker</a:t>
            </a:r>
          </a:p>
          <a:p>
            <a:pPr algn="ctr"/>
            <a:r>
              <a:rPr lang="en-US" dirty="0">
                <a:solidFill>
                  <a:schemeClr val="tx1"/>
                </a:solidFill>
              </a:rPr>
              <a:t>Rochester Institute of Technology</a:t>
            </a:r>
          </a:p>
          <a:p>
            <a:pPr algn="ctr"/>
            <a:endParaRPr lang="en-US" sz="2200" dirty="0" smtClean="0">
              <a:solidFill>
                <a:schemeClr val="tx1"/>
              </a:solidFill>
            </a:endParaRPr>
          </a:p>
          <a:p>
            <a:pPr algn="ctr"/>
            <a:r>
              <a:rPr lang="en-US" sz="2200" dirty="0" smtClean="0">
                <a:solidFill>
                  <a:schemeClr val="tx1"/>
                </a:solidFill>
              </a:rPr>
              <a:t>Monica M. McGill </a:t>
            </a:r>
          </a:p>
          <a:p>
            <a:pPr algn="ctr"/>
            <a:r>
              <a:rPr lang="en-US" sz="1800" dirty="0" smtClean="0">
                <a:solidFill>
                  <a:schemeClr val="tx1"/>
                </a:solidFill>
              </a:rPr>
              <a:t>Bradley University</a:t>
            </a:r>
          </a:p>
          <a:p>
            <a:pPr algn="ctr"/>
            <a:endParaRPr lang="en-US" sz="2400" dirty="0">
              <a:solidFill>
                <a:schemeClr val="tx1"/>
              </a:solidFill>
            </a:endParaRPr>
          </a:p>
          <a:p>
            <a:pPr algn="ctr"/>
            <a:r>
              <a:rPr lang="en-US" sz="2200" dirty="0" smtClean="0">
                <a:solidFill>
                  <a:schemeClr val="tx1"/>
                </a:solidFill>
              </a:rPr>
              <a:t>Amber Settle</a:t>
            </a:r>
            <a:br>
              <a:rPr lang="en-US" sz="2200" dirty="0" smtClean="0">
                <a:solidFill>
                  <a:schemeClr val="tx1"/>
                </a:solidFill>
              </a:rPr>
            </a:br>
            <a:r>
              <a:rPr lang="en-US" dirty="0" smtClean="0">
                <a:solidFill>
                  <a:schemeClr val="tx1"/>
                </a:solidFill>
              </a:rPr>
              <a:t>DePaul University</a:t>
            </a:r>
            <a:endParaRPr lang="en-US" dirty="0"/>
          </a:p>
        </p:txBody>
      </p:sp>
      <p:pic>
        <p:nvPicPr>
          <p:cNvPr id="4" name="Picture 3"/>
          <p:cNvPicPr>
            <a:picLocks noChangeAspect="1"/>
          </p:cNvPicPr>
          <p:nvPr/>
        </p:nvPicPr>
        <p:blipFill>
          <a:blip r:embed="rId2"/>
          <a:stretch>
            <a:fillRect/>
          </a:stretch>
        </p:blipFill>
        <p:spPr>
          <a:xfrm>
            <a:off x="374666" y="4429919"/>
            <a:ext cx="3506338" cy="2220681"/>
          </a:xfrm>
          <a:prstGeom prst="rect">
            <a:avLst/>
          </a:prstGeom>
          <a:ln w="28575">
            <a:solidFill>
              <a:schemeClr val="accent2">
                <a:lumMod val="50000"/>
              </a:schemeClr>
            </a:solidFill>
          </a:ln>
        </p:spPr>
      </p:pic>
    </p:spTree>
    <p:extLst>
      <p:ext uri="{BB962C8B-B14F-4D97-AF65-F5344CB8AC3E}">
        <p14:creationId xmlns:p14="http://schemas.microsoft.com/office/powerpoint/2010/main" val="18156958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5654" y="5122165"/>
            <a:ext cx="6621928" cy="1398494"/>
          </a:xfrm>
        </p:spPr>
        <p:txBody>
          <a:bodyPr/>
          <a:lstStyle/>
          <a:p>
            <a:r>
              <a:rPr lang="en-US" dirty="0" smtClean="0"/>
              <a:t>Diversity</a:t>
            </a:r>
            <a:endParaRPr lang="en-US" dirty="0"/>
          </a:p>
        </p:txBody>
      </p:sp>
      <p:sp>
        <p:nvSpPr>
          <p:cNvPr id="3" name="Text Placeholder 2"/>
          <p:cNvSpPr>
            <a:spLocks noGrp="1"/>
          </p:cNvSpPr>
          <p:nvPr>
            <p:ph type="body" idx="1"/>
          </p:nvPr>
        </p:nvSpPr>
        <p:spPr/>
        <p:txBody>
          <a:bodyPr/>
          <a:lstStyle/>
          <a:p>
            <a:endParaRPr lang="en-US"/>
          </a:p>
        </p:txBody>
      </p:sp>
      <p:pic>
        <p:nvPicPr>
          <p:cNvPr id="4" name="Picture 3" descr="5148899004_1105dd3fc6_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84571">
            <a:off x="-120914" y="457432"/>
            <a:ext cx="6362584" cy="4243794"/>
          </a:xfrm>
          <a:prstGeom prst="rect">
            <a:avLst/>
          </a:prstGeom>
        </p:spPr>
      </p:pic>
      <p:pic>
        <p:nvPicPr>
          <p:cNvPr id="5" name="Picture 4" descr="Screen Shot 2015-08-05 at 12.26.3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27328">
            <a:off x="4930060" y="939243"/>
            <a:ext cx="7505700" cy="3365500"/>
          </a:xfrm>
          <a:prstGeom prst="rect">
            <a:avLst/>
          </a:prstGeom>
        </p:spPr>
      </p:pic>
    </p:spTree>
    <p:extLst>
      <p:ext uri="{BB962C8B-B14F-4D97-AF65-F5344CB8AC3E}">
        <p14:creationId xmlns:p14="http://schemas.microsoft.com/office/powerpoint/2010/main" val="177902749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599" y="914400"/>
            <a:ext cx="8868136" cy="1143000"/>
          </a:xfrm>
        </p:spPr>
        <p:txBody>
          <a:bodyPr/>
          <a:lstStyle/>
          <a:p>
            <a:r>
              <a:rPr lang="en-US" dirty="0" smtClean="0"/>
              <a:t>Systematic Literature Review: Steps 1-3</a:t>
            </a:r>
            <a:endParaRPr lang="en-US" dirty="0"/>
          </a:p>
        </p:txBody>
      </p:sp>
      <p:sp>
        <p:nvSpPr>
          <p:cNvPr id="5" name="Content Placeholder 4"/>
          <p:cNvSpPr>
            <a:spLocks noGrp="1"/>
          </p:cNvSpPr>
          <p:nvPr>
            <p:ph idx="1"/>
          </p:nvPr>
        </p:nvSpPr>
        <p:spPr>
          <a:xfrm>
            <a:off x="609598" y="2209801"/>
            <a:ext cx="8772539" cy="4030330"/>
          </a:xfrm>
        </p:spPr>
        <p:txBody>
          <a:bodyPr>
            <a:normAutofit lnSpcReduction="10000"/>
          </a:bodyPr>
          <a:lstStyle/>
          <a:p>
            <a:r>
              <a:rPr lang="en-US" dirty="0" smtClean="0"/>
              <a:t>1: Frame </a:t>
            </a:r>
            <a:r>
              <a:rPr lang="en-US" dirty="0"/>
              <a:t>the </a:t>
            </a:r>
            <a:r>
              <a:rPr lang="en-US" dirty="0" smtClean="0"/>
              <a:t>question</a:t>
            </a:r>
          </a:p>
          <a:p>
            <a:pPr lvl="1"/>
            <a:r>
              <a:rPr lang="en-US" dirty="0"/>
              <a:t>Is there a long-term impact on under-represented minorities who have participated in computing outreach activities?</a:t>
            </a:r>
            <a:endParaRPr lang="en-US" dirty="0" smtClean="0"/>
          </a:p>
          <a:p>
            <a:r>
              <a:rPr lang="en-US" dirty="0" smtClean="0"/>
              <a:t>2: Identify </a:t>
            </a:r>
            <a:r>
              <a:rPr lang="en-US" dirty="0"/>
              <a:t>relevant </a:t>
            </a:r>
            <a:r>
              <a:rPr lang="en-US" dirty="0" smtClean="0"/>
              <a:t>work</a:t>
            </a:r>
          </a:p>
          <a:p>
            <a:pPr lvl="1"/>
            <a:r>
              <a:rPr lang="en-US" dirty="0" smtClean="0"/>
              <a:t>SIGCSE Conference, Computer </a:t>
            </a:r>
            <a:r>
              <a:rPr lang="en-US" dirty="0"/>
              <a:t>Science Education, </a:t>
            </a:r>
            <a:r>
              <a:rPr lang="en-US" dirty="0" smtClean="0"/>
              <a:t>FIE, </a:t>
            </a:r>
            <a:r>
              <a:rPr lang="en-US" dirty="0" err="1" smtClean="0"/>
              <a:t>ITiCSE</a:t>
            </a:r>
            <a:r>
              <a:rPr lang="en-US" dirty="0" smtClean="0"/>
              <a:t>, ICER, </a:t>
            </a:r>
            <a:r>
              <a:rPr lang="en-US" dirty="0" err="1" smtClean="0"/>
              <a:t>ToCE</a:t>
            </a:r>
            <a:endParaRPr lang="en-US" dirty="0" smtClean="0"/>
          </a:p>
          <a:p>
            <a:pPr lvl="1"/>
            <a:r>
              <a:rPr lang="en-US" dirty="0" smtClean="0"/>
              <a:t>2009 </a:t>
            </a:r>
            <a:r>
              <a:rPr lang="en-US" dirty="0"/>
              <a:t>to 2014 inclusive</a:t>
            </a:r>
            <a:r>
              <a:rPr lang="en-US" dirty="0" smtClean="0"/>
              <a:t>.</a:t>
            </a:r>
            <a:r>
              <a:rPr lang="en-US" u="sng" dirty="0"/>
              <a:t> </a:t>
            </a:r>
            <a:endParaRPr lang="en-US" u="sng" dirty="0" smtClean="0"/>
          </a:p>
          <a:p>
            <a:pPr lvl="1"/>
            <a:r>
              <a:rPr lang="en-US" u="sng" dirty="0" smtClean="0"/>
              <a:t>3,672 </a:t>
            </a:r>
            <a:r>
              <a:rPr lang="en-US" u="sng" dirty="0"/>
              <a:t>citations </a:t>
            </a:r>
            <a:r>
              <a:rPr lang="en-US" u="sng" dirty="0" smtClean="0"/>
              <a:t>found</a:t>
            </a:r>
            <a:endParaRPr lang="en-US" dirty="0" smtClean="0"/>
          </a:p>
          <a:p>
            <a:r>
              <a:rPr lang="en-US" dirty="0" smtClean="0"/>
              <a:t>3: Assess </a:t>
            </a:r>
            <a:r>
              <a:rPr lang="en-US" dirty="0"/>
              <a:t>quality of </a:t>
            </a:r>
            <a:r>
              <a:rPr lang="en-US" dirty="0" smtClean="0"/>
              <a:t>studies</a:t>
            </a:r>
          </a:p>
          <a:p>
            <a:pPr lvl="1"/>
            <a:r>
              <a:rPr lang="en-US" dirty="0" smtClean="0"/>
              <a:t>Keywords: outreach, K-12, elementary school, high school, secondary school, after school clubs, summer camp</a:t>
            </a:r>
            <a:endParaRPr lang="en-US" dirty="0"/>
          </a:p>
          <a:p>
            <a:pPr lvl="1"/>
            <a:r>
              <a:rPr lang="en-US" u="sng" dirty="0" smtClean="0"/>
              <a:t>3,571 citations were excluded as irrelevant, leaving 101 articles</a:t>
            </a:r>
            <a:r>
              <a:rPr lang="en-US" dirty="0" smtClean="0"/>
              <a:t>.</a:t>
            </a:r>
          </a:p>
          <a:p>
            <a:pPr lvl="2"/>
            <a:endParaRPr lang="en-US" dirty="0" smtClean="0"/>
          </a:p>
        </p:txBody>
      </p:sp>
      <p:sp>
        <p:nvSpPr>
          <p:cNvPr id="2" name="TextBox 1"/>
          <p:cNvSpPr txBox="1"/>
          <p:nvPr/>
        </p:nvSpPr>
        <p:spPr>
          <a:xfrm>
            <a:off x="9641615" y="2362237"/>
            <a:ext cx="2226039" cy="2031325"/>
          </a:xfrm>
          <a:prstGeom prst="rect">
            <a:avLst/>
          </a:prstGeom>
          <a:noFill/>
          <a:ln>
            <a:solidFill>
              <a:schemeClr val="tx1"/>
            </a:solidFill>
          </a:ln>
        </p:spPr>
        <p:txBody>
          <a:bodyPr wrap="square" rtlCol="0">
            <a:spAutoFit/>
          </a:bodyPr>
          <a:lstStyle/>
          <a:p>
            <a:r>
              <a:rPr lang="en-US" dirty="0" smtClean="0"/>
              <a:t>5-step framework defined by</a:t>
            </a:r>
          </a:p>
          <a:p>
            <a:endParaRPr lang="en-US" dirty="0"/>
          </a:p>
          <a:p>
            <a:r>
              <a:rPr lang="en-US" dirty="0" smtClean="0"/>
              <a:t>Khan</a:t>
            </a:r>
            <a:r>
              <a:rPr lang="en-US" dirty="0"/>
              <a:t>, Kunz, </a:t>
            </a:r>
            <a:r>
              <a:rPr lang="en-US" dirty="0" err="1"/>
              <a:t>Kleijnen</a:t>
            </a:r>
            <a:r>
              <a:rPr lang="en-US" dirty="0"/>
              <a:t>, and Antes (2003)</a:t>
            </a:r>
          </a:p>
          <a:p>
            <a:endParaRPr lang="en-US" dirty="0"/>
          </a:p>
        </p:txBody>
      </p:sp>
    </p:spTree>
    <p:extLst>
      <p:ext uri="{BB962C8B-B14F-4D97-AF65-F5344CB8AC3E}">
        <p14:creationId xmlns:p14="http://schemas.microsoft.com/office/powerpoint/2010/main" val="170120401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629" y="873437"/>
            <a:ext cx="8677836" cy="1143000"/>
          </a:xfrm>
        </p:spPr>
        <p:txBody>
          <a:bodyPr/>
          <a:lstStyle/>
          <a:p>
            <a:r>
              <a:rPr lang="en-US" dirty="0" smtClean="0"/>
              <a:t>4: Summarizing </a:t>
            </a:r>
            <a:r>
              <a:rPr lang="en-US" dirty="0"/>
              <a:t>the </a:t>
            </a:r>
            <a:r>
              <a:rPr lang="en-US" dirty="0" smtClean="0"/>
              <a:t>Evidence</a:t>
            </a:r>
            <a:endParaRPr lang="en-US" dirty="0"/>
          </a:p>
        </p:txBody>
      </p:sp>
      <p:sp>
        <p:nvSpPr>
          <p:cNvPr id="3" name="Content Placeholder 2"/>
          <p:cNvSpPr>
            <a:spLocks noGrp="1"/>
          </p:cNvSpPr>
          <p:nvPr>
            <p:ph idx="1"/>
          </p:nvPr>
        </p:nvSpPr>
        <p:spPr>
          <a:xfrm>
            <a:off x="609599" y="2209801"/>
            <a:ext cx="8868136" cy="4112258"/>
          </a:xfrm>
        </p:spPr>
        <p:txBody>
          <a:bodyPr numCol="1" spcCol="182880">
            <a:normAutofit fontScale="85000" lnSpcReduction="10000"/>
          </a:bodyPr>
          <a:lstStyle/>
          <a:p>
            <a:r>
              <a:rPr lang="en-US" dirty="0" smtClean="0"/>
              <a:t>Data Capture</a:t>
            </a:r>
            <a:endParaRPr lang="en-US" dirty="0"/>
          </a:p>
          <a:p>
            <a:pPr lvl="1"/>
            <a:r>
              <a:rPr lang="en-US" dirty="0" smtClean="0"/>
              <a:t>Targeted demographics of outreach</a:t>
            </a:r>
          </a:p>
          <a:p>
            <a:pPr lvl="1"/>
            <a:r>
              <a:rPr lang="en-US" dirty="0" smtClean="0"/>
              <a:t>Country in which participants lived</a:t>
            </a:r>
          </a:p>
          <a:p>
            <a:pPr lvl="1"/>
            <a:r>
              <a:rPr lang="en-US" dirty="0" smtClean="0"/>
              <a:t>Whether or not intervention was designed to increase gender and/or ethnic diversity</a:t>
            </a:r>
          </a:p>
          <a:p>
            <a:pPr lvl="1"/>
            <a:r>
              <a:rPr lang="en-US" dirty="0" smtClean="0"/>
              <a:t>Whether participant data </a:t>
            </a:r>
            <a:r>
              <a:rPr lang="en-US" sz="2100" dirty="0" smtClean="0"/>
              <a:t>was</a:t>
            </a:r>
            <a:r>
              <a:rPr lang="en-US" dirty="0" smtClean="0"/>
              <a:t> collected</a:t>
            </a:r>
          </a:p>
          <a:p>
            <a:pPr lvl="1"/>
            <a:r>
              <a:rPr lang="en-US" dirty="0" smtClean="0"/>
              <a:t>Whether study was quantitative or qualitative</a:t>
            </a:r>
          </a:p>
          <a:p>
            <a:pPr lvl="1"/>
            <a:r>
              <a:rPr lang="en-US" dirty="0"/>
              <a:t>N</a:t>
            </a:r>
            <a:r>
              <a:rPr lang="en-US" dirty="0" smtClean="0"/>
              <a:t>umber of participants</a:t>
            </a:r>
          </a:p>
          <a:p>
            <a:pPr lvl="1"/>
            <a:r>
              <a:rPr lang="en-US" dirty="0" smtClean="0"/>
              <a:t>Gender/ethnicity of participants </a:t>
            </a:r>
          </a:p>
          <a:p>
            <a:pPr lvl="1"/>
            <a:r>
              <a:rPr lang="en-US" dirty="0" smtClean="0"/>
              <a:t>What variables were assessed </a:t>
            </a:r>
          </a:p>
          <a:p>
            <a:pPr lvl="1"/>
            <a:r>
              <a:rPr lang="en-US" dirty="0" smtClean="0"/>
              <a:t>Whether there was a longitudinal component to the study</a:t>
            </a:r>
          </a:p>
          <a:p>
            <a:pPr lvl="1"/>
            <a:r>
              <a:rPr lang="en-US" dirty="0" smtClean="0"/>
              <a:t>If longitudinal, number of years</a:t>
            </a:r>
          </a:p>
          <a:p>
            <a:pPr lvl="1"/>
            <a:r>
              <a:rPr lang="en-US" dirty="0" smtClean="0"/>
              <a:t>If longitudinal, summary of findings</a:t>
            </a:r>
            <a:endParaRPr lang="en-US" dirty="0"/>
          </a:p>
          <a:p>
            <a:r>
              <a:rPr lang="en-US" dirty="0" smtClean="0"/>
              <a:t>28 more articles removed at this stage, leaving </a:t>
            </a:r>
            <a:r>
              <a:rPr lang="en-US" u="sng" dirty="0" smtClean="0"/>
              <a:t>73 articles</a:t>
            </a:r>
          </a:p>
        </p:txBody>
      </p:sp>
      <p:pic>
        <p:nvPicPr>
          <p:cNvPr id="4" name="Picture 3" descr="5148295787_8962c27e28_z.jpg"/>
          <p:cNvPicPr>
            <a:picLocks noChangeAspect="1"/>
          </p:cNvPicPr>
          <p:nvPr/>
        </p:nvPicPr>
        <p:blipFill rotWithShape="1">
          <a:blip r:embed="rId2">
            <a:extLst>
              <a:ext uri="{28A0092B-C50C-407E-A947-70E740481C1C}">
                <a14:useLocalDpi xmlns:a14="http://schemas.microsoft.com/office/drawing/2010/main" val="0"/>
              </a:ext>
            </a:extLst>
          </a:blip>
          <a:srcRect l="8717" r="11864"/>
          <a:stretch/>
        </p:blipFill>
        <p:spPr>
          <a:xfrm>
            <a:off x="7671640" y="3395172"/>
            <a:ext cx="4141388" cy="3462828"/>
          </a:xfrm>
          <a:prstGeom prst="rect">
            <a:avLst/>
          </a:prstGeom>
        </p:spPr>
      </p:pic>
    </p:spTree>
    <p:extLst>
      <p:ext uri="{BB962C8B-B14F-4D97-AF65-F5344CB8AC3E}">
        <p14:creationId xmlns:p14="http://schemas.microsoft.com/office/powerpoint/2010/main" val="18866347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Summarizing the Evidence </a:t>
            </a:r>
            <a:endParaRPr lang="en-US" dirty="0"/>
          </a:p>
        </p:txBody>
      </p:sp>
      <p:sp>
        <p:nvSpPr>
          <p:cNvPr id="3" name="Content Placeholder 2"/>
          <p:cNvSpPr>
            <a:spLocks noGrp="1"/>
          </p:cNvSpPr>
          <p:nvPr>
            <p:ph idx="1"/>
          </p:nvPr>
        </p:nvSpPr>
        <p:spPr>
          <a:xfrm>
            <a:off x="609599" y="2209801"/>
            <a:ext cx="8677836" cy="4303421"/>
          </a:xfrm>
        </p:spPr>
        <p:txBody>
          <a:bodyPr>
            <a:normAutofit fontScale="77500" lnSpcReduction="20000"/>
          </a:bodyPr>
          <a:lstStyle/>
          <a:p>
            <a:r>
              <a:rPr lang="en-US" dirty="0" smtClean="0"/>
              <a:t>75% were interventions </a:t>
            </a:r>
            <a:r>
              <a:rPr lang="en-US" dirty="0"/>
              <a:t>in the U.S</a:t>
            </a:r>
            <a:r>
              <a:rPr lang="en-US" dirty="0" smtClean="0"/>
              <a:t>.</a:t>
            </a:r>
          </a:p>
          <a:p>
            <a:r>
              <a:rPr lang="en-US" dirty="0" smtClean="0"/>
              <a:t>82% were </a:t>
            </a:r>
            <a:r>
              <a:rPr lang="en-US" dirty="0"/>
              <a:t>outreach efforts aimed at high school and/or middle school </a:t>
            </a:r>
            <a:r>
              <a:rPr lang="en-US" dirty="0" smtClean="0"/>
              <a:t>students</a:t>
            </a:r>
          </a:p>
          <a:p>
            <a:r>
              <a:rPr lang="en-US" dirty="0" smtClean="0"/>
              <a:t>Designed to increase ethnic diversity?</a:t>
            </a:r>
            <a:endParaRPr lang="en-US" dirty="0"/>
          </a:p>
          <a:p>
            <a:pPr lvl="1"/>
            <a:r>
              <a:rPr lang="en-US" dirty="0" smtClean="0"/>
              <a:t>34% - Yes</a:t>
            </a:r>
          </a:p>
          <a:p>
            <a:pPr lvl="1"/>
            <a:r>
              <a:rPr lang="en-US" dirty="0" smtClean="0"/>
              <a:t>56% - No</a:t>
            </a:r>
          </a:p>
          <a:p>
            <a:pPr lvl="1"/>
            <a:r>
              <a:rPr lang="en-US" dirty="0" smtClean="0"/>
              <a:t>10% - Did </a:t>
            </a:r>
            <a:r>
              <a:rPr lang="en-US" dirty="0"/>
              <a:t>not provide enough evidence to </a:t>
            </a:r>
            <a:r>
              <a:rPr lang="en-US" dirty="0" smtClean="0"/>
              <a:t>categorize</a:t>
            </a:r>
            <a:endParaRPr lang="en-US" dirty="0"/>
          </a:p>
          <a:p>
            <a:r>
              <a:rPr lang="en-US" dirty="0"/>
              <a:t>Participant </a:t>
            </a:r>
            <a:r>
              <a:rPr lang="en-US" dirty="0" smtClean="0"/>
              <a:t>ethnicity</a:t>
            </a:r>
          </a:p>
          <a:p>
            <a:pPr lvl="1"/>
            <a:r>
              <a:rPr lang="en-US" dirty="0"/>
              <a:t>R</a:t>
            </a:r>
            <a:r>
              <a:rPr lang="en-US" dirty="0" smtClean="0"/>
              <a:t>eported </a:t>
            </a:r>
            <a:r>
              <a:rPr lang="en-US" dirty="0"/>
              <a:t>by 27 (37%) of the </a:t>
            </a:r>
            <a:r>
              <a:rPr lang="en-US" dirty="0" smtClean="0"/>
              <a:t>articles</a:t>
            </a:r>
          </a:p>
          <a:p>
            <a:pPr lvl="1"/>
            <a:r>
              <a:rPr lang="en-US" dirty="0" smtClean="0"/>
              <a:t>Reported by 18 of 25 interventions designed </a:t>
            </a:r>
            <a:r>
              <a:rPr lang="en-US" dirty="0"/>
              <a:t>to increase ethnic </a:t>
            </a:r>
            <a:r>
              <a:rPr lang="en-US" dirty="0" smtClean="0"/>
              <a:t>diversity</a:t>
            </a:r>
            <a:r>
              <a:rPr lang="en-US" dirty="0"/>
              <a:t> </a:t>
            </a:r>
            <a:r>
              <a:rPr lang="en-US" dirty="0" smtClean="0"/>
              <a:t>(72</a:t>
            </a:r>
            <a:r>
              <a:rPr lang="en-US" dirty="0"/>
              <a:t>% of that group) </a:t>
            </a:r>
            <a:endParaRPr lang="en-US" dirty="0" smtClean="0"/>
          </a:p>
          <a:p>
            <a:r>
              <a:rPr lang="en-US" dirty="0" smtClean="0"/>
              <a:t>Only seven </a:t>
            </a:r>
            <a:r>
              <a:rPr lang="en-US" dirty="0"/>
              <a:t>(9.5%) </a:t>
            </a:r>
            <a:r>
              <a:rPr lang="en-US" dirty="0" smtClean="0"/>
              <a:t>were longitudinal </a:t>
            </a:r>
            <a:r>
              <a:rPr lang="en-US" dirty="0"/>
              <a:t>studies. </a:t>
            </a:r>
          </a:p>
          <a:p>
            <a:pPr lvl="1"/>
            <a:r>
              <a:rPr lang="en-US" dirty="0" smtClean="0"/>
              <a:t>Of these </a:t>
            </a:r>
            <a:r>
              <a:rPr lang="en-US" dirty="0"/>
              <a:t>seven, four articles discussed interventions designed to increase ethnic diversity</a:t>
            </a:r>
            <a:r>
              <a:rPr lang="en-US" dirty="0" smtClean="0"/>
              <a:t>.</a:t>
            </a:r>
          </a:p>
          <a:p>
            <a:pPr lvl="1"/>
            <a:r>
              <a:rPr lang="en-US" dirty="0" smtClean="0"/>
              <a:t>Two articles with K-12 participants (Georgia Computes! 2006-2012</a:t>
            </a:r>
            <a:r>
              <a:rPr lang="en-US" dirty="0"/>
              <a:t>, Berkeley Foundation for Opportunities in Information Technology (BFOIT</a:t>
            </a:r>
            <a:r>
              <a:rPr lang="en-US" dirty="0" smtClean="0"/>
              <a:t>))</a:t>
            </a:r>
          </a:p>
          <a:p>
            <a:pPr lvl="1"/>
            <a:r>
              <a:rPr lang="en-US" dirty="0" smtClean="0"/>
              <a:t>Two articles with undergraduate student participants</a:t>
            </a:r>
            <a:endParaRPr lang="en-US" dirty="0"/>
          </a:p>
          <a:p>
            <a:endParaRPr lang="en-US" dirty="0"/>
          </a:p>
        </p:txBody>
      </p:sp>
    </p:spTree>
    <p:extLst>
      <p:ext uri="{BB962C8B-B14F-4D97-AF65-F5344CB8AC3E}">
        <p14:creationId xmlns:p14="http://schemas.microsoft.com/office/powerpoint/2010/main" val="1680476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Interpret the findings</a:t>
            </a:r>
            <a:endParaRPr lang="en-US" dirty="0"/>
          </a:p>
        </p:txBody>
      </p:sp>
      <p:sp>
        <p:nvSpPr>
          <p:cNvPr id="3" name="Content Placeholder 2"/>
          <p:cNvSpPr>
            <a:spLocks noGrp="1"/>
          </p:cNvSpPr>
          <p:nvPr>
            <p:ph idx="1"/>
          </p:nvPr>
        </p:nvSpPr>
        <p:spPr/>
        <p:txBody>
          <a:bodyPr>
            <a:normAutofit/>
          </a:bodyPr>
          <a:lstStyle/>
          <a:p>
            <a:r>
              <a:rPr lang="en-US" dirty="0" smtClean="0"/>
              <a:t>Considered the evidence with respect to our free-form question</a:t>
            </a:r>
          </a:p>
          <a:p>
            <a:r>
              <a:rPr lang="en-US" dirty="0" smtClean="0"/>
              <a:t>Four studies presented evidence of longer-term impact, only two at the K-12 level</a:t>
            </a:r>
          </a:p>
          <a:p>
            <a:r>
              <a:rPr lang="en-US" dirty="0" smtClean="0"/>
              <a:t>However, none fully answered the question about the long-term impact on the participants</a:t>
            </a:r>
          </a:p>
          <a:p>
            <a:r>
              <a:rPr lang="en-US" dirty="0" smtClean="0"/>
              <a:t>More systematic </a:t>
            </a:r>
            <a:r>
              <a:rPr lang="en-US" dirty="0"/>
              <a:t>study of the long-term effects of outreach programs is </a:t>
            </a:r>
            <a:r>
              <a:rPr lang="en-US" dirty="0" smtClean="0"/>
              <a:t>needed</a:t>
            </a:r>
            <a:endParaRPr lang="en-US" dirty="0"/>
          </a:p>
        </p:txBody>
      </p:sp>
      <p:pic>
        <p:nvPicPr>
          <p:cNvPr id="4" name="Picture 3" descr="6013562678_27515c42f1_z.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5287" y="4190212"/>
            <a:ext cx="2958709" cy="2366967"/>
          </a:xfrm>
          <a:prstGeom prst="rect">
            <a:avLst/>
          </a:prstGeom>
        </p:spPr>
      </p:pic>
    </p:spTree>
    <p:extLst>
      <p:ext uri="{BB962C8B-B14F-4D97-AF65-F5344CB8AC3E}">
        <p14:creationId xmlns:p14="http://schemas.microsoft.com/office/powerpoint/2010/main" val="29776913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normAutofit/>
          </a:bodyPr>
          <a:lstStyle/>
          <a:p>
            <a:r>
              <a:rPr lang="en-US" dirty="0" smtClean="0"/>
              <a:t>Do undergraduate </a:t>
            </a:r>
            <a:r>
              <a:rPr lang="en-US" dirty="0"/>
              <a:t>students </a:t>
            </a:r>
            <a:r>
              <a:rPr lang="en-US" dirty="0" smtClean="0"/>
              <a:t>believe </a:t>
            </a:r>
            <a:r>
              <a:rPr lang="en-US" dirty="0"/>
              <a:t>that their participation in computing activities prior to college </a:t>
            </a:r>
            <a:r>
              <a:rPr lang="en-US" dirty="0" smtClean="0"/>
              <a:t>contributed </a:t>
            </a:r>
            <a:r>
              <a:rPr lang="en-US" dirty="0"/>
              <a:t>to their decision to major in a computing </a:t>
            </a:r>
            <a:r>
              <a:rPr lang="en-US" dirty="0" smtClean="0"/>
              <a:t>field</a:t>
            </a:r>
            <a:r>
              <a:rPr lang="en-US" dirty="0"/>
              <a:t>?</a:t>
            </a:r>
            <a:r>
              <a:rPr lang="en-US" dirty="0" smtClean="0"/>
              <a:t> </a:t>
            </a:r>
          </a:p>
          <a:p>
            <a:r>
              <a:rPr lang="en-US" dirty="0"/>
              <a:t>Quantitative methodology (descriptive design approach)</a:t>
            </a:r>
          </a:p>
          <a:p>
            <a:r>
              <a:rPr lang="en-US" dirty="0" smtClean="0"/>
              <a:t>Created survey to gather data</a:t>
            </a:r>
          </a:p>
          <a:p>
            <a:pPr lvl="1"/>
            <a:r>
              <a:rPr lang="en-US" dirty="0" smtClean="0"/>
              <a:t>Basic demographic data, including current major</a:t>
            </a:r>
          </a:p>
          <a:p>
            <a:pPr lvl="1"/>
            <a:r>
              <a:rPr lang="en-US" dirty="0" smtClean="0"/>
              <a:t>Recall </a:t>
            </a:r>
            <a:r>
              <a:rPr lang="en-US" dirty="0" smtClean="0"/>
              <a:t>the activities in general, </a:t>
            </a:r>
            <a:r>
              <a:rPr lang="en-US" dirty="0"/>
              <a:t>thoughts, and feelings about their </a:t>
            </a:r>
            <a:r>
              <a:rPr lang="en-US" dirty="0" smtClean="0"/>
              <a:t>participation</a:t>
            </a:r>
            <a:endParaRPr lang="en-US" dirty="0"/>
          </a:p>
          <a:p>
            <a:endParaRPr lang="en-US" dirty="0"/>
          </a:p>
        </p:txBody>
      </p:sp>
    </p:spTree>
    <p:extLst>
      <p:ext uri="{BB962C8B-B14F-4D97-AF65-F5344CB8AC3E}">
        <p14:creationId xmlns:p14="http://schemas.microsoft.com/office/powerpoint/2010/main" val="170481241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a:xfrm>
            <a:off x="609598" y="2209801"/>
            <a:ext cx="9004703" cy="3916363"/>
          </a:xfrm>
        </p:spPr>
        <p:txBody>
          <a:bodyPr>
            <a:normAutofit/>
          </a:bodyPr>
          <a:lstStyle/>
          <a:p>
            <a:r>
              <a:rPr lang="en-US" dirty="0" smtClean="0"/>
              <a:t>Validity/Recall bias</a:t>
            </a:r>
          </a:p>
          <a:p>
            <a:pPr lvl="1"/>
            <a:r>
              <a:rPr lang="en-US" dirty="0" smtClean="0"/>
              <a:t>Asked respondents to retake survey (2-4 weeks later)</a:t>
            </a:r>
          </a:p>
          <a:p>
            <a:pPr lvl="1"/>
            <a:r>
              <a:rPr lang="en-US" dirty="0" smtClean="0"/>
              <a:t>Integrated recall prompts (aided recall)</a:t>
            </a:r>
          </a:p>
          <a:p>
            <a:r>
              <a:rPr lang="en-US" dirty="0" smtClean="0"/>
              <a:t>Recruitment (Email)</a:t>
            </a:r>
          </a:p>
          <a:p>
            <a:pPr lvl="1"/>
            <a:r>
              <a:rPr lang="en-US" dirty="0" smtClean="0"/>
              <a:t>Bradley University, DePaul University, and Rochester Institute of Technology</a:t>
            </a:r>
          </a:p>
          <a:p>
            <a:pPr lvl="1"/>
            <a:r>
              <a:rPr lang="en-US" dirty="0" smtClean="0"/>
              <a:t>Peer universities of diverse geography, size, institution type</a:t>
            </a:r>
            <a:endParaRPr lang="en-US" dirty="0"/>
          </a:p>
          <a:p>
            <a:pPr lvl="2"/>
            <a:r>
              <a:rPr lang="en-US" dirty="0" smtClean="0"/>
              <a:t>University of California Santa Cruz, Ball State University, and University of Buffalo </a:t>
            </a:r>
          </a:p>
          <a:p>
            <a:pPr lvl="1"/>
            <a:r>
              <a:rPr lang="en-US" dirty="0" smtClean="0"/>
              <a:t>findparticipants.com </a:t>
            </a:r>
          </a:p>
          <a:p>
            <a:pPr lvl="1"/>
            <a:r>
              <a:rPr lang="en-US" dirty="0" smtClean="0"/>
              <a:t>Incentive – entry for drawing - $50 Amazon certificate for each survey</a:t>
            </a:r>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180198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normAutofit/>
          </a:bodyPr>
          <a:lstStyle/>
          <a:p>
            <a:r>
              <a:rPr lang="en-US" dirty="0" smtClean="0"/>
              <a:t>770 respondents in initial survey</a:t>
            </a:r>
          </a:p>
          <a:p>
            <a:r>
              <a:rPr lang="en-US" dirty="0" smtClean="0"/>
              <a:t>411 completed retake</a:t>
            </a:r>
          </a:p>
          <a:p>
            <a:r>
              <a:rPr lang="en-US" dirty="0" err="1" smtClean="0"/>
              <a:t>Kruskal</a:t>
            </a:r>
            <a:r>
              <a:rPr lang="en-US" dirty="0" smtClean="0"/>
              <a:t>-Wallis Test was performed on non-parametric data to determine equivalence between initial and retake survey results</a:t>
            </a:r>
          </a:p>
          <a:p>
            <a:pPr lvl="1"/>
            <a:r>
              <a:rPr lang="en-US" dirty="0" smtClean="0"/>
              <a:t>Test for equivalence </a:t>
            </a:r>
          </a:p>
          <a:p>
            <a:pPr lvl="1"/>
            <a:r>
              <a:rPr lang="en-US" dirty="0" smtClean="0"/>
              <a:t>For all non-parametric data, there were no differences found, with p values in the range of 0.75 and 1.00.</a:t>
            </a:r>
          </a:p>
          <a:p>
            <a:r>
              <a:rPr lang="en-US" dirty="0" smtClean="0"/>
              <a:t>On parametric data, unpaired t-test was performed with confidence interval setting of 90%. </a:t>
            </a:r>
          </a:p>
          <a:p>
            <a:endParaRPr lang="en-US" dirty="0"/>
          </a:p>
        </p:txBody>
      </p:sp>
    </p:spTree>
    <p:extLst>
      <p:ext uri="{BB962C8B-B14F-4D97-AF65-F5344CB8AC3E}">
        <p14:creationId xmlns:p14="http://schemas.microsoft.com/office/powerpoint/2010/main" val="228710612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0411" y="691826"/>
            <a:ext cx="5956814" cy="1306326"/>
          </a:xfrm>
          <a:solidFill>
            <a:srgbClr val="FFFF00"/>
          </a:solidFill>
        </p:spPr>
        <p:txBody>
          <a:bodyPr>
            <a:normAutofit/>
          </a:bodyPr>
          <a:lstStyle/>
          <a:p>
            <a:pPr marL="0" indent="0">
              <a:buNone/>
            </a:pPr>
            <a:endParaRPr lang="en-US" dirty="0"/>
          </a:p>
        </p:txBody>
      </p:sp>
      <p:sp>
        <p:nvSpPr>
          <p:cNvPr id="2" name="Title 1"/>
          <p:cNvSpPr>
            <a:spLocks noGrp="1"/>
          </p:cNvSpPr>
          <p:nvPr>
            <p:ph type="title"/>
          </p:nvPr>
        </p:nvSpPr>
        <p:spPr/>
        <p:txBody>
          <a:bodyPr/>
          <a:lstStyle/>
          <a:p>
            <a:r>
              <a:rPr lang="en-US" dirty="0" smtClean="0"/>
              <a:t>Ethnicity</a:t>
            </a:r>
            <a:endParaRPr lang="en-US" dirty="0"/>
          </a:p>
        </p:txBody>
      </p:sp>
      <p:pic>
        <p:nvPicPr>
          <p:cNvPr id="4" name="Picture 3" descr="Screen Shot 2015-08-04 at 8.04.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786" y="232128"/>
            <a:ext cx="5511800" cy="6527800"/>
          </a:xfrm>
          <a:prstGeom prst="rect">
            <a:avLst/>
          </a:prstGeom>
        </p:spPr>
      </p:pic>
      <p:sp>
        <p:nvSpPr>
          <p:cNvPr id="5" name="TextBox 4"/>
          <p:cNvSpPr txBox="1"/>
          <p:nvPr/>
        </p:nvSpPr>
        <p:spPr>
          <a:xfrm>
            <a:off x="9647459" y="2085364"/>
            <a:ext cx="849098" cy="369332"/>
          </a:xfrm>
          <a:prstGeom prst="rect">
            <a:avLst/>
          </a:prstGeom>
          <a:noFill/>
          <a:ln>
            <a:solidFill>
              <a:schemeClr val="accent1">
                <a:lumMod val="75000"/>
              </a:schemeClr>
            </a:solidFill>
          </a:ln>
        </p:spPr>
        <p:txBody>
          <a:bodyPr wrap="none" rtlCol="0">
            <a:spAutoFit/>
          </a:bodyPr>
          <a:lstStyle/>
          <a:p>
            <a:r>
              <a:rPr lang="en-US" b="1" dirty="0">
                <a:solidFill>
                  <a:schemeClr val="accent1"/>
                </a:solidFill>
              </a:rPr>
              <a:t>n</a:t>
            </a:r>
            <a:r>
              <a:rPr lang="en-US" b="1" dirty="0" smtClean="0">
                <a:solidFill>
                  <a:schemeClr val="accent1"/>
                </a:solidFill>
              </a:rPr>
              <a:t>=747</a:t>
            </a:r>
            <a:endParaRPr lang="en-US" b="1" dirty="0">
              <a:solidFill>
                <a:schemeClr val="accent1"/>
              </a:solidFill>
            </a:endParaRPr>
          </a:p>
        </p:txBody>
      </p:sp>
    </p:spTree>
    <p:extLst>
      <p:ext uri="{BB962C8B-B14F-4D97-AF65-F5344CB8AC3E}">
        <p14:creationId xmlns:p14="http://schemas.microsoft.com/office/powerpoint/2010/main" val="167064034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088" y="184862"/>
            <a:ext cx="8677836" cy="1143000"/>
          </a:xfrm>
        </p:spPr>
        <p:txBody>
          <a:bodyPr/>
          <a:lstStyle/>
          <a:p>
            <a:r>
              <a:rPr lang="en-US" dirty="0" smtClean="0"/>
              <a:t>Specify major area of study</a:t>
            </a:r>
            <a:endParaRPr lang="en-US" dirty="0"/>
          </a:p>
        </p:txBody>
      </p:sp>
      <p:sp>
        <p:nvSpPr>
          <p:cNvPr id="3" name="Content Placeholder 2"/>
          <p:cNvSpPr>
            <a:spLocks noGrp="1"/>
          </p:cNvSpPr>
          <p:nvPr>
            <p:ph idx="1"/>
          </p:nvPr>
        </p:nvSpPr>
        <p:spPr>
          <a:xfrm>
            <a:off x="569066" y="1231705"/>
            <a:ext cx="9001790" cy="5626295"/>
          </a:xfrm>
        </p:spPr>
        <p:txBody>
          <a:bodyPr>
            <a:normAutofit lnSpcReduction="10000"/>
          </a:bodyPr>
          <a:lstStyle/>
          <a:p>
            <a:pPr lvl="1"/>
            <a:r>
              <a:rPr lang="en-US" dirty="0" smtClean="0"/>
              <a:t>Art </a:t>
            </a:r>
            <a:r>
              <a:rPr lang="en-US" dirty="0"/>
              <a:t>(e.g. animation, graphic design, digital cinema, studio art, art history, etc.) </a:t>
            </a:r>
          </a:p>
          <a:p>
            <a:pPr lvl="1"/>
            <a:r>
              <a:rPr lang="en-US" dirty="0"/>
              <a:t>Business (e.g. accounting, finance, marketing, management, etc.) </a:t>
            </a:r>
          </a:p>
          <a:p>
            <a:pPr lvl="1"/>
            <a:r>
              <a:rPr lang="en-US" dirty="0"/>
              <a:t>Computing or related field (e.g. computer science, interactive media, human-computer interaction, information systems, information technology, etc.) </a:t>
            </a:r>
          </a:p>
          <a:p>
            <a:pPr lvl="1"/>
            <a:r>
              <a:rPr lang="en-US" dirty="0"/>
              <a:t>Education </a:t>
            </a:r>
          </a:p>
          <a:p>
            <a:pPr lvl="1"/>
            <a:r>
              <a:rPr lang="en-US" dirty="0"/>
              <a:t>Engineering </a:t>
            </a:r>
          </a:p>
          <a:p>
            <a:pPr lvl="1"/>
            <a:r>
              <a:rPr lang="en-US" dirty="0"/>
              <a:t>Game design or development </a:t>
            </a:r>
          </a:p>
          <a:p>
            <a:pPr lvl="1"/>
            <a:r>
              <a:rPr lang="en-US" dirty="0"/>
              <a:t>Humanities (e.g. art, history, philosophy, literature, languages, religion, etc.</a:t>
            </a:r>
            <a:r>
              <a:rPr lang="en-US" dirty="0" smtClean="0"/>
              <a:t>)</a:t>
            </a:r>
            <a:endParaRPr lang="en-US" dirty="0"/>
          </a:p>
          <a:p>
            <a:pPr lvl="1"/>
            <a:r>
              <a:rPr lang="en-US" dirty="0"/>
              <a:t>Mathematics </a:t>
            </a:r>
          </a:p>
          <a:p>
            <a:pPr lvl="1"/>
            <a:r>
              <a:rPr lang="en-US" dirty="0"/>
              <a:t>Natural or life sciences (e.g. astronomy, biology, chemistry, environmental sciences, physics, etc.) </a:t>
            </a:r>
          </a:p>
          <a:p>
            <a:pPr lvl="1"/>
            <a:r>
              <a:rPr lang="en-US" dirty="0"/>
              <a:t>Nursing </a:t>
            </a:r>
          </a:p>
          <a:p>
            <a:pPr lvl="1"/>
            <a:r>
              <a:rPr lang="en-US" dirty="0"/>
              <a:t>Performing arts (e.g. acting, costume design, music, theater, etc.) </a:t>
            </a:r>
          </a:p>
          <a:p>
            <a:pPr lvl="1"/>
            <a:r>
              <a:rPr lang="en-US" dirty="0"/>
              <a:t>Social sciences (e.g. anthropology, economics, political science, psychology, sociology, etc. </a:t>
            </a:r>
          </a:p>
          <a:p>
            <a:pPr lvl="1"/>
            <a:r>
              <a:rPr lang="en-US" dirty="0"/>
              <a:t>Other (please specify) </a:t>
            </a:r>
            <a:r>
              <a:rPr lang="en-US" dirty="0" smtClean="0"/>
              <a:t> </a:t>
            </a:r>
            <a:r>
              <a:rPr lang="en-US" dirty="0"/>
              <a:t>____________________</a:t>
            </a:r>
          </a:p>
          <a:p>
            <a:endParaRPr lang="en-US" dirty="0"/>
          </a:p>
        </p:txBody>
      </p:sp>
    </p:spTree>
    <p:extLst>
      <p:ext uri="{BB962C8B-B14F-4D97-AF65-F5344CB8AC3E}">
        <p14:creationId xmlns:p14="http://schemas.microsoft.com/office/powerpoint/2010/main" val="239938245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303" y="154897"/>
            <a:ext cx="9369527" cy="6559872"/>
          </a:xfrm>
        </p:spPr>
        <p:txBody>
          <a:bodyPr>
            <a:normAutofit fontScale="85000" lnSpcReduction="10000"/>
          </a:bodyPr>
          <a:lstStyle/>
          <a:p>
            <a:pPr marL="0" indent="0">
              <a:buNone/>
            </a:pPr>
            <a:r>
              <a:rPr lang="en-US" dirty="0" smtClean="0"/>
              <a:t>In </a:t>
            </a:r>
            <a:r>
              <a:rPr lang="en-US" dirty="0"/>
              <a:t>many schools, camps, and organizations, there are clubs and activities for learning about computers, such as programming, games, hardware, robotics, and more. </a:t>
            </a:r>
          </a:p>
          <a:p>
            <a:pPr marL="0" indent="0">
              <a:buNone/>
            </a:pPr>
            <a:r>
              <a:rPr lang="en-US" dirty="0"/>
              <a:t>Some of these clubs and activities may meet only once, while others meet over the course of an entire year or longer. Some are activities within other clubs, such as Girl Scouts or Boy Scouts. Some meet as part of a class in school and others meet after school or during the summer or winter breaks, and even during special camps. Some use special software to introduce students to computer programming using tools like Scratch or Alice.  </a:t>
            </a:r>
            <a:endParaRPr lang="en-US" dirty="0" smtClean="0"/>
          </a:p>
          <a:p>
            <a:pPr marL="0" indent="0">
              <a:buNone/>
            </a:pPr>
            <a:r>
              <a:rPr lang="en-US" dirty="0" smtClean="0"/>
              <a:t>You </a:t>
            </a:r>
            <a:r>
              <a:rPr lang="en-US" dirty="0"/>
              <a:t>may have participated in one or more of these activities in high school or even earlier. Think back for a moment and consider any of these types of activities that you may have participated in. This section asks you a few questions about these types of activities</a:t>
            </a:r>
            <a:r>
              <a:rPr lang="en-US" dirty="0" smtClean="0"/>
              <a:t>.</a:t>
            </a:r>
          </a:p>
          <a:p>
            <a:pPr marL="0" indent="0">
              <a:buNone/>
            </a:pPr>
            <a:endParaRPr lang="en-US" dirty="0" smtClean="0"/>
          </a:p>
          <a:p>
            <a:pPr marL="0" indent="0">
              <a:buNone/>
            </a:pPr>
            <a:r>
              <a:rPr lang="en-US" dirty="0" smtClean="0"/>
              <a:t>At </a:t>
            </a:r>
            <a:r>
              <a:rPr lang="en-US" dirty="0"/>
              <a:t>some point in the past before starting college, did you participate in an activity or activities to learn about computers, like programming, game development, or robotics?</a:t>
            </a:r>
          </a:p>
          <a:p>
            <a:pPr lvl="1"/>
            <a:r>
              <a:rPr lang="en-US" dirty="0"/>
              <a:t>Yes, as a required part of my classes in school or activities outside of school (clubs, scouts, churches, etc.) </a:t>
            </a:r>
          </a:p>
          <a:p>
            <a:pPr lvl="1"/>
            <a:r>
              <a:rPr lang="en-US" dirty="0"/>
              <a:t>Yes, as a voluntary activity in conjunction with classes in school or activities outside of school (clubs, scouts, churches, etc.) </a:t>
            </a:r>
          </a:p>
          <a:p>
            <a:pPr lvl="1"/>
            <a:r>
              <a:rPr lang="en-US" dirty="0"/>
              <a:t>No, I did not participate in such an activity </a:t>
            </a:r>
          </a:p>
          <a:p>
            <a:pPr lvl="1"/>
            <a:r>
              <a:rPr lang="en-US" dirty="0"/>
              <a:t>I don’t recall </a:t>
            </a:r>
          </a:p>
          <a:p>
            <a:pPr lvl="1"/>
            <a:r>
              <a:rPr lang="en-US" dirty="0"/>
              <a:t>Unsure (please comment) </a:t>
            </a:r>
            <a:r>
              <a:rPr lang="en-US" dirty="0" smtClean="0"/>
              <a:t>____________________</a:t>
            </a:r>
            <a:endParaRPr lang="en-US" dirty="0"/>
          </a:p>
          <a:p>
            <a:endParaRPr lang="en-US" dirty="0"/>
          </a:p>
        </p:txBody>
      </p:sp>
    </p:spTree>
    <p:extLst>
      <p:ext uri="{BB962C8B-B14F-4D97-AF65-F5344CB8AC3E}">
        <p14:creationId xmlns:p14="http://schemas.microsoft.com/office/powerpoint/2010/main" val="298354989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538" y="5871457"/>
            <a:ext cx="8677836" cy="822687"/>
          </a:xfrm>
        </p:spPr>
        <p:txBody>
          <a:bodyPr/>
          <a:lstStyle/>
          <a:p>
            <a:r>
              <a:rPr lang="en-US" sz="2800" dirty="0" smtClean="0"/>
              <a:t>Type of participation</a:t>
            </a:r>
            <a:r>
              <a:rPr lang="en-US" sz="2800" dirty="0"/>
              <a:t> </a:t>
            </a:r>
            <a:r>
              <a:rPr lang="en-US" sz="2800" dirty="0" smtClean="0"/>
              <a:t>(n=565)</a:t>
            </a:r>
            <a:endParaRPr lang="en-US" sz="2800" dirty="0"/>
          </a:p>
        </p:txBody>
      </p:sp>
      <p:graphicFrame>
        <p:nvGraphicFramePr>
          <p:cNvPr id="5" name="Chart 4"/>
          <p:cNvGraphicFramePr>
            <a:graphicFrameLocks/>
          </p:cNvGraphicFramePr>
          <p:nvPr>
            <p:extLst>
              <p:ext uri="{D42A27DB-BD31-4B8C-83A1-F6EECF244321}">
                <p14:modId xmlns:p14="http://schemas.microsoft.com/office/powerpoint/2010/main" val="52277615"/>
              </p:ext>
            </p:extLst>
          </p:nvPr>
        </p:nvGraphicFramePr>
        <p:xfrm>
          <a:off x="664957" y="1720104"/>
          <a:ext cx="10533519" cy="41240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7426392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913" y="5434058"/>
            <a:ext cx="8677836" cy="1143000"/>
          </a:xfrm>
        </p:spPr>
        <p:txBody>
          <a:bodyPr/>
          <a:lstStyle/>
          <a:p>
            <a:r>
              <a:rPr lang="en-US" sz="2800" dirty="0" smtClean="0"/>
              <a:t>Period of activity participation</a:t>
            </a:r>
            <a:r>
              <a:rPr lang="en-US" sz="2800" dirty="0"/>
              <a:t> </a:t>
            </a:r>
            <a:r>
              <a:rPr lang="en-US" sz="2800" dirty="0" smtClean="0"/>
              <a:t>(n=520)</a:t>
            </a:r>
            <a:endParaRPr lang="en-US" sz="2800" dirty="0"/>
          </a:p>
        </p:txBody>
      </p:sp>
      <p:graphicFrame>
        <p:nvGraphicFramePr>
          <p:cNvPr id="4" name="Chart 3"/>
          <p:cNvGraphicFramePr>
            <a:graphicFrameLocks noChangeAspect="1"/>
          </p:cNvGraphicFramePr>
          <p:nvPr>
            <p:extLst>
              <p:ext uri="{D42A27DB-BD31-4B8C-83A1-F6EECF244321}">
                <p14:modId xmlns:p14="http://schemas.microsoft.com/office/powerpoint/2010/main" val="786332723"/>
              </p:ext>
            </p:extLst>
          </p:nvPr>
        </p:nvGraphicFramePr>
        <p:xfrm>
          <a:off x="520338" y="1825423"/>
          <a:ext cx="11298737" cy="448336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08161" y="120884"/>
            <a:ext cx="9016234" cy="1754327"/>
          </a:xfrm>
          <a:prstGeom prst="rect">
            <a:avLst/>
          </a:prstGeom>
        </p:spPr>
        <p:txBody>
          <a:bodyPr wrap="square">
            <a:spAutoFit/>
          </a:bodyPr>
          <a:lstStyle/>
          <a:p>
            <a:r>
              <a:rPr lang="en-US" dirty="0"/>
              <a:t>To the best of your recollection, when did you participate in this activity or activities (mark all that apply):</a:t>
            </a:r>
          </a:p>
          <a:p>
            <a:pPr lvl="1"/>
            <a:r>
              <a:rPr lang="en-US" dirty="0"/>
              <a:t>While in high school </a:t>
            </a:r>
          </a:p>
          <a:p>
            <a:pPr lvl="1"/>
            <a:r>
              <a:rPr lang="en-US" dirty="0"/>
              <a:t>While in middle or junior high school </a:t>
            </a:r>
          </a:p>
          <a:p>
            <a:pPr lvl="1"/>
            <a:r>
              <a:rPr lang="en-US" dirty="0"/>
              <a:t>While in elementary </a:t>
            </a:r>
            <a:r>
              <a:rPr lang="en-US" dirty="0" smtClean="0"/>
              <a:t>school</a:t>
            </a:r>
            <a:endParaRPr lang="en-US" dirty="0"/>
          </a:p>
          <a:p>
            <a:pPr lvl="1"/>
            <a:r>
              <a:rPr lang="en-US" dirty="0"/>
              <a:t>Others (please specify): </a:t>
            </a:r>
            <a:r>
              <a:rPr lang="en-US" dirty="0" smtClean="0"/>
              <a:t> </a:t>
            </a:r>
            <a:r>
              <a:rPr lang="en-US" dirty="0"/>
              <a:t>____________________</a:t>
            </a:r>
          </a:p>
        </p:txBody>
      </p:sp>
    </p:spTree>
    <p:extLst>
      <p:ext uri="{BB962C8B-B14F-4D97-AF65-F5344CB8AC3E}">
        <p14:creationId xmlns:p14="http://schemas.microsoft.com/office/powerpoint/2010/main" val="179338965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8182" y="6350878"/>
            <a:ext cx="9132454" cy="400110"/>
          </a:xfrm>
          <a:prstGeom prst="rect">
            <a:avLst/>
          </a:prstGeom>
          <a:noFill/>
        </p:spPr>
        <p:txBody>
          <a:bodyPr wrap="square" rtlCol="0">
            <a:spAutoFit/>
          </a:bodyPr>
          <a:lstStyle/>
          <a:p>
            <a:r>
              <a:rPr lang="en-US" sz="2000" dirty="0" smtClean="0">
                <a:solidFill>
                  <a:srgbClr val="990000"/>
                </a:solidFill>
              </a:rPr>
              <a:t>Perceived effects of outreach activities on choice of major (n = 336)</a:t>
            </a:r>
            <a:endParaRPr lang="en-US" sz="2000" dirty="0">
              <a:solidFill>
                <a:srgbClr val="990000"/>
              </a:solidFill>
            </a:endParaRPr>
          </a:p>
        </p:txBody>
      </p:sp>
      <p:graphicFrame>
        <p:nvGraphicFramePr>
          <p:cNvPr id="5" name="Chart 4"/>
          <p:cNvGraphicFramePr>
            <a:graphicFrameLocks/>
          </p:cNvGraphicFramePr>
          <p:nvPr>
            <p:extLst>
              <p:ext uri="{D42A27DB-BD31-4B8C-83A1-F6EECF244321}">
                <p14:modId xmlns:p14="http://schemas.microsoft.com/office/powerpoint/2010/main" val="3564277612"/>
              </p:ext>
            </p:extLst>
          </p:nvPr>
        </p:nvGraphicFramePr>
        <p:xfrm>
          <a:off x="388792" y="413904"/>
          <a:ext cx="10960390" cy="58552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72951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Computing and participation activity</a:t>
            </a:r>
            <a:endParaRPr lang="en-US" dirty="0"/>
          </a:p>
        </p:txBody>
      </p:sp>
      <p:sp>
        <p:nvSpPr>
          <p:cNvPr id="3" name="Content Placeholder 2"/>
          <p:cNvSpPr>
            <a:spLocks noGrp="1"/>
          </p:cNvSpPr>
          <p:nvPr>
            <p:ph idx="1"/>
          </p:nvPr>
        </p:nvSpPr>
        <p:spPr/>
        <p:txBody>
          <a:bodyPr/>
          <a:lstStyle/>
          <a:p>
            <a:r>
              <a:rPr lang="en-US" dirty="0" smtClean="0"/>
              <a:t>Chi-square test conducted to determine if there was a correlation between participation in an activity before college and whether or not the respondent was majoring in a computing related field.</a:t>
            </a:r>
          </a:p>
          <a:p>
            <a:r>
              <a:rPr lang="en-US" dirty="0" smtClean="0"/>
              <a:t>Among whites, we found a weak relationship </a:t>
            </a:r>
            <a:r>
              <a:rPr lang="el-GR" i="1" dirty="0"/>
              <a:t>φ </a:t>
            </a:r>
            <a:r>
              <a:rPr lang="el-GR" dirty="0"/>
              <a:t>= -0.12, X(1) = 8.24, p = 0.004 </a:t>
            </a:r>
            <a:r>
              <a:rPr lang="en-US" dirty="0" smtClean="0"/>
              <a:t> </a:t>
            </a:r>
          </a:p>
          <a:p>
            <a:r>
              <a:rPr lang="en-US" dirty="0" smtClean="0"/>
              <a:t>For Asians, African Americans, Hispanics/Latino/Latina – no significant relationship found.</a:t>
            </a:r>
            <a:endParaRPr lang="en-US" dirty="0"/>
          </a:p>
        </p:txBody>
      </p:sp>
    </p:spTree>
    <p:extLst>
      <p:ext uri="{BB962C8B-B14F-4D97-AF65-F5344CB8AC3E}">
        <p14:creationId xmlns:p14="http://schemas.microsoft.com/office/powerpoint/2010/main" val="12259418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869" y="6335988"/>
            <a:ext cx="12037131" cy="400110"/>
          </a:xfrm>
          <a:prstGeom prst="rect">
            <a:avLst/>
          </a:prstGeom>
        </p:spPr>
        <p:txBody>
          <a:bodyPr wrap="square">
            <a:spAutoFit/>
          </a:bodyPr>
          <a:lstStyle/>
          <a:p>
            <a:r>
              <a:rPr lang="en-US" sz="2000" dirty="0">
                <a:solidFill>
                  <a:srgbClr val="800000"/>
                </a:solidFill>
              </a:rPr>
              <a:t>Effect of participation on choice of computing courses (self-reported</a:t>
            </a:r>
            <a:r>
              <a:rPr lang="en-US" sz="2000" dirty="0" smtClean="0">
                <a:solidFill>
                  <a:srgbClr val="800000"/>
                </a:solidFill>
              </a:rPr>
              <a:t>), non-majors only </a:t>
            </a:r>
            <a:r>
              <a:rPr lang="en-US" sz="2000" dirty="0">
                <a:solidFill>
                  <a:srgbClr val="800000"/>
                </a:solidFill>
              </a:rPr>
              <a:t>(n</a:t>
            </a:r>
            <a:r>
              <a:rPr lang="en-US" sz="2000" dirty="0" smtClean="0">
                <a:solidFill>
                  <a:srgbClr val="800000"/>
                </a:solidFill>
              </a:rPr>
              <a:t>=263)</a:t>
            </a:r>
          </a:p>
        </p:txBody>
      </p:sp>
      <p:graphicFrame>
        <p:nvGraphicFramePr>
          <p:cNvPr id="11" name="Chart 10"/>
          <p:cNvGraphicFramePr>
            <a:graphicFrameLocks/>
          </p:cNvGraphicFramePr>
          <p:nvPr>
            <p:extLst>
              <p:ext uri="{D42A27DB-BD31-4B8C-83A1-F6EECF244321}">
                <p14:modId xmlns:p14="http://schemas.microsoft.com/office/powerpoint/2010/main" val="1555432585"/>
              </p:ext>
            </p:extLst>
          </p:nvPr>
        </p:nvGraphicFramePr>
        <p:xfrm>
          <a:off x="588817" y="507999"/>
          <a:ext cx="11464637" cy="5576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545770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Perceptions</a:t>
            </a:r>
            <a:endParaRPr lang="en-US" dirty="0"/>
          </a:p>
        </p:txBody>
      </p:sp>
      <p:sp>
        <p:nvSpPr>
          <p:cNvPr id="3" name="Content Placeholder 2"/>
          <p:cNvSpPr>
            <a:spLocks noGrp="1"/>
          </p:cNvSpPr>
          <p:nvPr>
            <p:ph idx="1"/>
          </p:nvPr>
        </p:nvSpPr>
        <p:spPr/>
        <p:txBody>
          <a:bodyPr/>
          <a:lstStyle/>
          <a:p>
            <a:r>
              <a:rPr lang="en-US" dirty="0" smtClean="0"/>
              <a:t>Likert-like questions posed</a:t>
            </a:r>
          </a:p>
          <a:p>
            <a:pPr lvl="1"/>
            <a:r>
              <a:rPr lang="en-US" dirty="0" smtClean="0"/>
              <a:t>The </a:t>
            </a:r>
            <a:r>
              <a:rPr lang="en-US" dirty="0"/>
              <a:t>majority of students participating in the activities were boys. </a:t>
            </a:r>
          </a:p>
          <a:p>
            <a:pPr lvl="1"/>
            <a:r>
              <a:rPr lang="en-US" dirty="0"/>
              <a:t>I enjoyed many of the activities. </a:t>
            </a:r>
          </a:p>
          <a:p>
            <a:pPr lvl="1"/>
            <a:r>
              <a:rPr lang="en-US" dirty="0"/>
              <a:t>I enjoyed learning about computers. </a:t>
            </a:r>
          </a:p>
          <a:p>
            <a:pPr lvl="1"/>
            <a:r>
              <a:rPr lang="en-US" dirty="0"/>
              <a:t>I was interested in computers before I participated in the </a:t>
            </a:r>
            <a:r>
              <a:rPr lang="en-US" dirty="0" smtClean="0"/>
              <a:t>activities</a:t>
            </a:r>
            <a:r>
              <a:rPr lang="en-US" dirty="0"/>
              <a:t>. </a:t>
            </a:r>
          </a:p>
          <a:p>
            <a:pPr lvl="1"/>
            <a:r>
              <a:rPr lang="en-US" dirty="0"/>
              <a:t>I felt like I was a welcome part of the group participating in </a:t>
            </a:r>
            <a:r>
              <a:rPr lang="en-US" dirty="0" smtClean="0"/>
              <a:t>the activities</a:t>
            </a:r>
            <a:r>
              <a:rPr lang="en-US" dirty="0"/>
              <a:t>. </a:t>
            </a:r>
            <a:endParaRPr lang="en-US" dirty="0" smtClean="0"/>
          </a:p>
          <a:p>
            <a:r>
              <a:rPr lang="en-US" dirty="0" smtClean="0"/>
              <a:t>Scale: 1 – strongly disagree through 5 – strongly agree</a:t>
            </a:r>
            <a:endParaRPr lang="en-US" dirty="0"/>
          </a:p>
        </p:txBody>
      </p:sp>
    </p:spTree>
    <p:extLst>
      <p:ext uri="{BB962C8B-B14F-4D97-AF65-F5344CB8AC3E}">
        <p14:creationId xmlns:p14="http://schemas.microsoft.com/office/powerpoint/2010/main" val="180269767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Found </a:t>
            </a:r>
            <a:r>
              <a:rPr lang="en-US" dirty="0"/>
              <a:t>o</a:t>
            </a:r>
            <a:r>
              <a:rPr lang="en-US" dirty="0" smtClean="0"/>
              <a:t>ne </a:t>
            </a:r>
            <a:r>
              <a:rPr lang="en-US" dirty="0"/>
              <a:t>significant </a:t>
            </a:r>
            <a:r>
              <a:rPr lang="en-US" dirty="0" smtClean="0"/>
              <a:t>difference in responses </a:t>
            </a:r>
            <a:r>
              <a:rPr lang="en-US" dirty="0"/>
              <a:t>of those who chose not to major in a computing field. </a:t>
            </a:r>
            <a:endParaRPr lang="en-US" dirty="0" smtClean="0"/>
          </a:p>
          <a:p>
            <a:pPr lvl="1"/>
            <a:r>
              <a:rPr lang="en-US" dirty="0" smtClean="0"/>
              <a:t>“</a:t>
            </a:r>
            <a:r>
              <a:rPr lang="en-US" dirty="0"/>
              <a:t>I felt like I was a welcome part of the group participating in the activities” </a:t>
            </a:r>
            <a:endParaRPr lang="en-US" dirty="0" smtClean="0"/>
          </a:p>
          <a:p>
            <a:pPr lvl="1"/>
            <a:r>
              <a:rPr lang="en-US" dirty="0" smtClean="0"/>
              <a:t>Whites </a:t>
            </a:r>
            <a:r>
              <a:rPr lang="en-US" dirty="0"/>
              <a:t>(M=4.04, SD=0.95) were more likely to </a:t>
            </a:r>
            <a:r>
              <a:rPr lang="en-US" dirty="0" smtClean="0"/>
              <a:t>agree than non</a:t>
            </a:r>
            <a:r>
              <a:rPr lang="en-US" dirty="0"/>
              <a:t>-whites (M=3.76, SD=1.14</a:t>
            </a:r>
            <a:r>
              <a:rPr lang="en-US" dirty="0" smtClean="0"/>
              <a:t>)</a:t>
            </a:r>
            <a:r>
              <a:rPr lang="en-US" dirty="0"/>
              <a:t> </a:t>
            </a:r>
            <a:r>
              <a:rPr lang="en-US" dirty="0" smtClean="0"/>
              <a:t> (t</a:t>
            </a:r>
            <a:r>
              <a:rPr lang="en-US" dirty="0"/>
              <a:t>(130.53) = -2.18, p = </a:t>
            </a:r>
            <a:r>
              <a:rPr lang="en-US" dirty="0" smtClean="0"/>
              <a:t>0.046)</a:t>
            </a:r>
            <a:endParaRPr lang="en-US" dirty="0"/>
          </a:p>
          <a:p>
            <a:r>
              <a:rPr lang="en-US" dirty="0" smtClean="0"/>
              <a:t>Compared </a:t>
            </a:r>
            <a:r>
              <a:rPr lang="en-US" dirty="0"/>
              <a:t>the </a:t>
            </a:r>
            <a:r>
              <a:rPr lang="en-US" dirty="0" smtClean="0"/>
              <a:t>five </a:t>
            </a:r>
            <a:r>
              <a:rPr lang="en-US" dirty="0"/>
              <a:t>major groups against each of the perspectives with an analysis of variance (ANOVA). </a:t>
            </a:r>
            <a:endParaRPr lang="en-US" dirty="0" smtClean="0"/>
          </a:p>
          <a:p>
            <a:pPr lvl="1"/>
            <a:r>
              <a:rPr lang="en-US" dirty="0" smtClean="0"/>
              <a:t>O</a:t>
            </a:r>
            <a:r>
              <a:rPr lang="en-US" dirty="0" smtClean="0"/>
              <a:t>nly one </a:t>
            </a:r>
            <a:r>
              <a:rPr lang="en-US" dirty="0"/>
              <a:t>item found to have a significant difference was the first, “The majority of participants were boys.”, t(3)=2.85, p = 0.04. </a:t>
            </a:r>
            <a:endParaRPr lang="en-US" dirty="0" smtClean="0"/>
          </a:p>
          <a:p>
            <a:pPr lvl="2"/>
            <a:r>
              <a:rPr lang="en-US" dirty="0" smtClean="0"/>
              <a:t>Blacks</a:t>
            </a:r>
            <a:r>
              <a:rPr lang="en-US" dirty="0"/>
              <a:t>/ African </a:t>
            </a:r>
            <a:r>
              <a:rPr lang="en-US" dirty="0" smtClean="0"/>
              <a:t>Americans felt their groups were mainly boys (M</a:t>
            </a:r>
            <a:r>
              <a:rPr lang="en-US" dirty="0"/>
              <a:t>=4.68, SD = </a:t>
            </a:r>
            <a:r>
              <a:rPr lang="en-US" dirty="0" smtClean="0"/>
              <a:t>0.99)</a:t>
            </a:r>
          </a:p>
          <a:p>
            <a:pPr lvl="2"/>
            <a:r>
              <a:rPr lang="en-US" dirty="0" smtClean="0"/>
              <a:t>Asians felt that neither boys or girls dominated (M</a:t>
            </a:r>
            <a:r>
              <a:rPr lang="en-US" dirty="0"/>
              <a:t>=3.68, SD = </a:t>
            </a:r>
            <a:r>
              <a:rPr lang="en-US" dirty="0" smtClean="0"/>
              <a:t>1.19</a:t>
            </a:r>
            <a:r>
              <a:rPr lang="en-US" dirty="0"/>
              <a:t>)</a:t>
            </a:r>
            <a:endParaRPr lang="en-US" dirty="0" smtClean="0"/>
          </a:p>
          <a:p>
            <a:pPr lvl="2"/>
            <a:r>
              <a:rPr lang="en-US" dirty="0" smtClean="0"/>
              <a:t>For </a:t>
            </a:r>
            <a:r>
              <a:rPr lang="en-US" dirty="0"/>
              <a:t>whites and Hispanics, the means were nearly similar, with M=4.14, SD=1.23 for whites and M=4.11, SD=1.05 for Hispanics. </a:t>
            </a:r>
          </a:p>
          <a:p>
            <a:endParaRPr lang="en-US" dirty="0"/>
          </a:p>
        </p:txBody>
      </p:sp>
    </p:spTree>
    <p:extLst>
      <p:ext uri="{BB962C8B-B14F-4D97-AF65-F5344CB8AC3E}">
        <p14:creationId xmlns:p14="http://schemas.microsoft.com/office/powerpoint/2010/main" val="93845414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Threats to Validity</a:t>
            </a:r>
            <a:endParaRPr lang="en-US" dirty="0"/>
          </a:p>
        </p:txBody>
      </p:sp>
      <p:sp>
        <p:nvSpPr>
          <p:cNvPr id="3" name="Content Placeholder 2"/>
          <p:cNvSpPr>
            <a:spLocks noGrp="1"/>
          </p:cNvSpPr>
          <p:nvPr>
            <p:ph idx="1"/>
          </p:nvPr>
        </p:nvSpPr>
        <p:spPr>
          <a:xfrm>
            <a:off x="609598" y="2209801"/>
            <a:ext cx="8744441" cy="4187385"/>
          </a:xfrm>
        </p:spPr>
        <p:txBody>
          <a:bodyPr>
            <a:normAutofit lnSpcReduction="10000"/>
          </a:bodyPr>
          <a:lstStyle/>
          <a:p>
            <a:r>
              <a:rPr lang="en-US" dirty="0" smtClean="0"/>
              <a:t>Does not replace actual longitudinal study data</a:t>
            </a:r>
          </a:p>
          <a:p>
            <a:pPr lvl="1"/>
            <a:r>
              <a:rPr lang="en-US" dirty="0" smtClean="0"/>
              <a:t>Variety of variables may affect recollection</a:t>
            </a:r>
          </a:p>
          <a:p>
            <a:r>
              <a:rPr lang="en-US" dirty="0" smtClean="0"/>
              <a:t>Sample size does not include those who did not go on to a 4-year college (plenty of tech schools, 2-year programs)</a:t>
            </a:r>
          </a:p>
          <a:p>
            <a:r>
              <a:rPr lang="en-US" dirty="0" smtClean="0"/>
              <a:t>Did not collect type of outreach activity</a:t>
            </a:r>
          </a:p>
          <a:p>
            <a:r>
              <a:rPr lang="en-US" dirty="0" smtClean="0"/>
              <a:t>Did not collect self-efficacy or knowledge gains</a:t>
            </a:r>
          </a:p>
          <a:p>
            <a:r>
              <a:rPr lang="en-US" dirty="0" smtClean="0"/>
              <a:t>Did not evaluate experiences outside of activities (hobbies, cultural experiences, etc.)</a:t>
            </a:r>
          </a:p>
          <a:p>
            <a:pPr lvl="1"/>
            <a:r>
              <a:rPr lang="en-US" dirty="0" smtClean="0"/>
              <a:t>E.g., Whites and non-whites, due to the geek culture phenomenon being predominantly white and male, may recall these activities in different ways.</a:t>
            </a:r>
          </a:p>
        </p:txBody>
      </p:sp>
    </p:spTree>
    <p:extLst>
      <p:ext uri="{BB962C8B-B14F-4D97-AF65-F5344CB8AC3E}">
        <p14:creationId xmlns:p14="http://schemas.microsoft.com/office/powerpoint/2010/main" val="91447326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the results indicate?</a:t>
            </a:r>
            <a:endParaRPr lang="en-US" dirty="0"/>
          </a:p>
        </p:txBody>
      </p:sp>
      <p:sp>
        <p:nvSpPr>
          <p:cNvPr id="3" name="Content Placeholder 2"/>
          <p:cNvSpPr>
            <a:spLocks noGrp="1"/>
          </p:cNvSpPr>
          <p:nvPr>
            <p:ph idx="1"/>
          </p:nvPr>
        </p:nvSpPr>
        <p:spPr>
          <a:xfrm>
            <a:off x="609599" y="2209801"/>
            <a:ext cx="7311275" cy="4249343"/>
          </a:xfrm>
        </p:spPr>
        <p:txBody>
          <a:bodyPr>
            <a:normAutofit fontScale="85000" lnSpcReduction="10000"/>
          </a:bodyPr>
          <a:lstStyle/>
          <a:p>
            <a:r>
              <a:rPr lang="en-US" dirty="0" smtClean="0"/>
              <a:t>With this long-term perspective, we find that there appears to be:</a:t>
            </a:r>
          </a:p>
          <a:p>
            <a:pPr lvl="1"/>
            <a:r>
              <a:rPr lang="en-US" dirty="0"/>
              <a:t>I</a:t>
            </a:r>
            <a:r>
              <a:rPr lang="en-US" dirty="0" smtClean="0"/>
              <a:t>nequities in the availability of outreach activities across various ethnic groups (both required and voluntary).</a:t>
            </a:r>
          </a:p>
          <a:p>
            <a:pPr marL="228600" lvl="1" indent="0">
              <a:buNone/>
            </a:pPr>
            <a:endParaRPr lang="en-US" dirty="0" smtClean="0"/>
          </a:p>
          <a:p>
            <a:pPr lvl="1"/>
            <a:r>
              <a:rPr lang="en-US" dirty="0" smtClean="0"/>
              <a:t>Inequities in the perceived impact on outreach activities across various ethnic groups. </a:t>
            </a:r>
            <a:endParaRPr lang="en-US" dirty="0"/>
          </a:p>
          <a:p>
            <a:pPr lvl="2"/>
            <a:r>
              <a:rPr lang="en-US" dirty="0" smtClean="0"/>
              <a:t>Recall that whites felt more welcome than non-whites</a:t>
            </a:r>
          </a:p>
          <a:p>
            <a:pPr lvl="1"/>
            <a:endParaRPr lang="en-US" dirty="0" smtClean="0"/>
          </a:p>
          <a:p>
            <a:pPr lvl="1"/>
            <a:r>
              <a:rPr lang="en-US" dirty="0" smtClean="0"/>
              <a:t>Inequities in the actual impact on outreach activities across various ethnic groups.</a:t>
            </a:r>
          </a:p>
          <a:p>
            <a:r>
              <a:rPr lang="en-US" dirty="0" smtClean="0"/>
              <a:t>These inequities appear to be long term, with long term effects. </a:t>
            </a:r>
          </a:p>
          <a:p>
            <a:r>
              <a:rPr lang="en-US" dirty="0" smtClean="0"/>
              <a:t>Data provides another data point and source for informing change.</a:t>
            </a:r>
          </a:p>
          <a:p>
            <a:pPr lvl="1"/>
            <a:endParaRPr lang="en-US" dirty="0" smtClean="0"/>
          </a:p>
          <a:p>
            <a:endParaRPr lang="en-US" dirty="0"/>
          </a:p>
          <a:p>
            <a:endParaRPr lang="en-US" dirty="0"/>
          </a:p>
        </p:txBody>
      </p:sp>
      <p:pic>
        <p:nvPicPr>
          <p:cNvPr id="4" name="Picture 3" descr="7251383764_6184bda297_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0719" y="3399984"/>
            <a:ext cx="3765965" cy="2747978"/>
          </a:xfrm>
          <a:prstGeom prst="rect">
            <a:avLst/>
          </a:prstGeom>
        </p:spPr>
      </p:pic>
    </p:spTree>
    <p:extLst>
      <p:ext uri="{BB962C8B-B14F-4D97-AF65-F5344CB8AC3E}">
        <p14:creationId xmlns:p14="http://schemas.microsoft.com/office/powerpoint/2010/main" val="62277571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we do next</a:t>
            </a:r>
            <a:endParaRPr lang="en-US" dirty="0"/>
          </a:p>
        </p:txBody>
      </p:sp>
      <p:sp>
        <p:nvSpPr>
          <p:cNvPr id="3" name="Content Placeholder 2"/>
          <p:cNvSpPr>
            <a:spLocks noGrp="1"/>
          </p:cNvSpPr>
          <p:nvPr>
            <p:ph idx="1"/>
          </p:nvPr>
        </p:nvSpPr>
        <p:spPr>
          <a:xfrm>
            <a:off x="609598" y="2209801"/>
            <a:ext cx="9007717" cy="4435218"/>
          </a:xfrm>
        </p:spPr>
        <p:txBody>
          <a:bodyPr>
            <a:normAutofit/>
          </a:bodyPr>
          <a:lstStyle/>
          <a:p>
            <a:r>
              <a:rPr lang="en-US" dirty="0" smtClean="0"/>
              <a:t>We </a:t>
            </a:r>
            <a:r>
              <a:rPr lang="en-US" dirty="0"/>
              <a:t>need longitudinal study data to evaluate whether outreach programs are effective </a:t>
            </a:r>
            <a:r>
              <a:rPr lang="en-US" dirty="0" smtClean="0"/>
              <a:t>(as </a:t>
            </a:r>
            <a:r>
              <a:rPr lang="en-US" dirty="0"/>
              <a:t>a whole or </a:t>
            </a:r>
            <a:r>
              <a:rPr lang="en-US" dirty="0" smtClean="0"/>
              <a:t>individually) to determine which variables may or may not contribute to long-term success of these activities.</a:t>
            </a:r>
          </a:p>
          <a:p>
            <a:pPr lvl="1"/>
            <a:r>
              <a:rPr lang="en-US" dirty="0" smtClean="0"/>
              <a:t>Create and maintain a repository for longitudinal data</a:t>
            </a:r>
          </a:p>
          <a:p>
            <a:pPr lvl="2"/>
            <a:r>
              <a:rPr lang="en-US" dirty="0" smtClean="0"/>
              <a:t>Identify the particular demographic data that should be collected</a:t>
            </a:r>
          </a:p>
          <a:p>
            <a:pPr lvl="2"/>
            <a:r>
              <a:rPr lang="en-US" dirty="0" smtClean="0"/>
              <a:t>Invite program coordinators to collect the data</a:t>
            </a:r>
          </a:p>
          <a:p>
            <a:pPr lvl="2"/>
            <a:r>
              <a:rPr lang="en-US" dirty="0" smtClean="0"/>
              <a:t>Centralize the data over a period of x years </a:t>
            </a:r>
          </a:p>
          <a:p>
            <a:pPr lvl="2"/>
            <a:r>
              <a:rPr lang="en-US" dirty="0" smtClean="0"/>
              <a:t>Possibly provide the repository maintainers the ability to follow-up with the participants</a:t>
            </a:r>
          </a:p>
          <a:p>
            <a:pPr lvl="2"/>
            <a:r>
              <a:rPr lang="en-US" dirty="0" smtClean="0"/>
              <a:t>Allow data to be accessible by any researcher</a:t>
            </a:r>
          </a:p>
          <a:p>
            <a:pPr lvl="1"/>
            <a:r>
              <a:rPr lang="en-US" dirty="0" smtClean="0"/>
              <a:t>Provide additional support/resources for this type of data collection and repository at a state, national, and/or international level</a:t>
            </a:r>
          </a:p>
          <a:p>
            <a:pPr lvl="1"/>
            <a:endParaRPr lang="en-US" dirty="0" smtClean="0"/>
          </a:p>
          <a:p>
            <a:pPr lvl="2"/>
            <a:endParaRPr lang="en-US" dirty="0" smtClean="0"/>
          </a:p>
          <a:p>
            <a:pPr lvl="1"/>
            <a:endParaRPr lang="en-US" dirty="0" smtClean="0"/>
          </a:p>
          <a:p>
            <a:pPr lvl="1"/>
            <a:endParaRPr lang="en-US" dirty="0"/>
          </a:p>
          <a:p>
            <a:endParaRPr lang="en-US" dirty="0"/>
          </a:p>
        </p:txBody>
      </p:sp>
    </p:spTree>
    <p:extLst>
      <p:ext uri="{BB962C8B-B14F-4D97-AF65-F5344CB8AC3E}">
        <p14:creationId xmlns:p14="http://schemas.microsoft.com/office/powerpoint/2010/main" val="7620715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Adrienne Decker (adrienne.decker@rit.edu)</a:t>
            </a:r>
          </a:p>
          <a:p>
            <a:pPr marL="0" indent="0">
              <a:buNone/>
            </a:pPr>
            <a:endParaRPr lang="en-US" dirty="0" smtClean="0"/>
          </a:p>
          <a:p>
            <a:pPr marL="0" indent="0">
              <a:buNone/>
            </a:pPr>
            <a:r>
              <a:rPr lang="en-US" dirty="0" smtClean="0"/>
              <a:t>Monica McGill (mmcgill@bradley.edu)</a:t>
            </a:r>
          </a:p>
          <a:p>
            <a:pPr marL="0" indent="0">
              <a:buNone/>
            </a:pPr>
            <a:endParaRPr lang="en-US" dirty="0" smtClean="0"/>
          </a:p>
          <a:p>
            <a:pPr marL="0" indent="0">
              <a:buNone/>
            </a:pPr>
            <a:r>
              <a:rPr lang="en-US" dirty="0" smtClean="0"/>
              <a:t>Amber Settle (asettle@cdm.depaul.edu)</a:t>
            </a:r>
          </a:p>
          <a:p>
            <a:pPr marL="0" indent="0">
              <a:buNone/>
            </a:pPr>
            <a:endParaRPr lang="en-US" dirty="0"/>
          </a:p>
        </p:txBody>
      </p:sp>
      <p:pic>
        <p:nvPicPr>
          <p:cNvPr id="4" name="Picture 3" descr="14518045813_5248aabf9d_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4384" y="2430511"/>
            <a:ext cx="5832764" cy="3891547"/>
          </a:xfrm>
          <a:prstGeom prst="rect">
            <a:avLst/>
          </a:prstGeom>
        </p:spPr>
      </p:pic>
      <p:sp>
        <p:nvSpPr>
          <p:cNvPr id="5" name="TextBox 4"/>
          <p:cNvSpPr txBox="1"/>
          <p:nvPr/>
        </p:nvSpPr>
        <p:spPr>
          <a:xfrm>
            <a:off x="6159161" y="6338468"/>
            <a:ext cx="2395432" cy="246221"/>
          </a:xfrm>
          <a:prstGeom prst="rect">
            <a:avLst/>
          </a:prstGeom>
          <a:noFill/>
        </p:spPr>
        <p:txBody>
          <a:bodyPr wrap="none" rtlCol="0">
            <a:spAutoFit/>
          </a:bodyPr>
          <a:lstStyle/>
          <a:p>
            <a:r>
              <a:rPr lang="en-US" sz="1000" dirty="0" smtClean="0"/>
              <a:t>All photos from Creative Commons. </a:t>
            </a:r>
            <a:endParaRPr lang="en-US" sz="1000" dirty="0"/>
          </a:p>
        </p:txBody>
      </p:sp>
    </p:spTree>
    <p:extLst>
      <p:ext uri="{BB962C8B-B14F-4D97-AF65-F5344CB8AC3E}">
        <p14:creationId xmlns:p14="http://schemas.microsoft.com/office/powerpoint/2010/main" val="16427699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Plaza.thmx</Template>
  <TotalTime>6404</TotalTime>
  <Words>3051</Words>
  <Application>Microsoft Macintosh PowerPoint</Application>
  <PresentationFormat>Custom</PresentationFormat>
  <Paragraphs>299</Paragraphs>
  <Slides>23</Slides>
  <Notes>18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Plaza</vt:lpstr>
      <vt:lpstr>Does Outreach Impact Choices of Major for Underrepresented Undergraduate Students?</vt:lpstr>
      <vt:lpstr>Diversity</vt:lpstr>
      <vt:lpstr>Systematic Literature Review: Steps 1-3</vt:lpstr>
      <vt:lpstr>4: Summarizing the Evidence</vt:lpstr>
      <vt:lpstr>4: Summarizing the Evidence </vt:lpstr>
      <vt:lpstr>5: Interpret the findings</vt:lpstr>
      <vt:lpstr>Methodology</vt:lpstr>
      <vt:lpstr>Methodology</vt:lpstr>
      <vt:lpstr>Methodology</vt:lpstr>
      <vt:lpstr>Ethnicity</vt:lpstr>
      <vt:lpstr>Specify major area of study</vt:lpstr>
      <vt:lpstr>PowerPoint Presentation</vt:lpstr>
      <vt:lpstr>Type of participation (n=565)</vt:lpstr>
      <vt:lpstr>Period of activity participation (n=520)</vt:lpstr>
      <vt:lpstr>PowerPoint Presentation</vt:lpstr>
      <vt:lpstr>Computing and participation activity</vt:lpstr>
      <vt:lpstr>PowerPoint Presentation</vt:lpstr>
      <vt:lpstr>Perceptions</vt:lpstr>
      <vt:lpstr>Perceptions</vt:lpstr>
      <vt:lpstr>Threats to Validity</vt:lpstr>
      <vt:lpstr>What do the results indicate?</vt:lpstr>
      <vt:lpstr>What can we do next</vt:lpstr>
      <vt:lpstr>Questions?</vt:lpstr>
    </vt:vector>
  </TitlesOfParts>
  <Company>Rochester Institute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Decker</dc:creator>
  <cp:lastModifiedBy>Monica McGill</cp:lastModifiedBy>
  <cp:revision>123</cp:revision>
  <dcterms:created xsi:type="dcterms:W3CDTF">2015-07-29T21:29:45Z</dcterms:created>
  <dcterms:modified xsi:type="dcterms:W3CDTF">2015-08-10T22:07:32Z</dcterms:modified>
</cp:coreProperties>
</file>