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7" r:id="rId4"/>
    <p:sldId id="263" r:id="rId5"/>
    <p:sldId id="262" r:id="rId6"/>
    <p:sldId id="264" r:id="rId7"/>
    <p:sldId id="265" r:id="rId8"/>
    <p:sldId id="261" r:id="rId9"/>
    <p:sldId id="260" r:id="rId10"/>
    <p:sldId id="259" r:id="rId11"/>
    <p:sldId id="266" r:id="rId12"/>
    <p:sldId id="268" r:id="rId13"/>
    <p:sldId id="267" r:id="rId14"/>
    <p:sldId id="270" r:id="rId15"/>
    <p:sldId id="269" r:id="rId16"/>
    <p:sldId id="25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5" d="100"/>
          <a:sy n="85" d="100"/>
        </p:scale>
        <p:origin x="34" y="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10/24/2015</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latin typeface="Adobe Gothic Std B" panose="020B0800000000000000" pitchFamily="34" charset="-128"/>
                <a:ea typeface="Adobe Gothic Std B" panose="020B0800000000000000" pitchFamily="34" charset="-128"/>
              </a:rPr>
              <a:t>Is this thing on</a:t>
            </a:r>
            <a:r>
              <a:rPr lang="en-US" b="1" dirty="0" smtClean="0">
                <a:latin typeface="Adobe Gothic Std B" panose="020B0800000000000000" pitchFamily="34" charset="-128"/>
                <a:ea typeface="Adobe Gothic Std B" panose="020B0800000000000000" pitchFamily="34" charset="-128"/>
              </a:rPr>
              <a:t>?</a:t>
            </a:r>
            <a:r>
              <a:rPr lang="en-US" dirty="0" smtClean="0"/>
              <a:t/>
            </a:r>
            <a:br>
              <a:rPr lang="en-US" dirty="0" smtClean="0"/>
            </a:br>
            <a:r>
              <a:rPr lang="en-US" dirty="0" smtClean="0"/>
              <a:t>  </a:t>
            </a:r>
            <a:r>
              <a:rPr lang="en-US" sz="3100" cap="none" dirty="0" smtClean="0"/>
              <a:t>Determining Comfort Level with Communication Skills in a Technical Discipline</a:t>
            </a:r>
            <a:endParaRPr lang="en-US" sz="4400" cap="none" dirty="0"/>
          </a:p>
        </p:txBody>
      </p:sp>
      <p:sp>
        <p:nvSpPr>
          <p:cNvPr id="3" name="Subtitle 2"/>
          <p:cNvSpPr>
            <a:spLocks noGrp="1"/>
          </p:cNvSpPr>
          <p:nvPr>
            <p:ph type="subTitle" idx="1"/>
          </p:nvPr>
        </p:nvSpPr>
        <p:spPr>
          <a:xfrm>
            <a:off x="3926540" y="4816037"/>
            <a:ext cx="7197726" cy="1405467"/>
          </a:xfrm>
        </p:spPr>
        <p:txBody>
          <a:bodyPr>
            <a:normAutofit fontScale="70000" lnSpcReduction="20000"/>
          </a:bodyPr>
          <a:lstStyle/>
          <a:p>
            <a:pPr>
              <a:lnSpc>
                <a:spcPct val="120000"/>
              </a:lnSpc>
              <a:spcAft>
                <a:spcPts val="0"/>
              </a:spcAft>
            </a:pPr>
            <a:r>
              <a:rPr lang="en-US" sz="2900" b="1" dirty="0">
                <a:solidFill>
                  <a:schemeClr val="accent1">
                    <a:lumMod val="60000"/>
                    <a:lumOff val="40000"/>
                  </a:schemeClr>
                </a:solidFill>
              </a:rPr>
              <a:t>Adrienne </a:t>
            </a:r>
            <a:r>
              <a:rPr lang="en-US" sz="2900" b="1" dirty="0" smtClean="0">
                <a:solidFill>
                  <a:schemeClr val="accent1">
                    <a:lumMod val="60000"/>
                    <a:lumOff val="40000"/>
                  </a:schemeClr>
                </a:solidFill>
              </a:rPr>
              <a:t>Decker</a:t>
            </a:r>
            <a:r>
              <a:rPr lang="en-US" sz="2900" dirty="0"/>
              <a:t> </a:t>
            </a:r>
            <a:r>
              <a:rPr lang="en-US" sz="2900" dirty="0" smtClean="0"/>
              <a:t> </a:t>
            </a:r>
            <a:r>
              <a:rPr lang="en-US" sz="2900" dirty="0"/>
              <a:t>Christopher A. Egert</a:t>
            </a:r>
          </a:p>
          <a:p>
            <a:pPr>
              <a:lnSpc>
                <a:spcPct val="120000"/>
              </a:lnSpc>
              <a:spcAft>
                <a:spcPts val="0"/>
              </a:spcAft>
            </a:pPr>
            <a:r>
              <a:rPr lang="en-US" dirty="0"/>
              <a:t>School of Interactive Games and </a:t>
            </a:r>
            <a:r>
              <a:rPr lang="en-US" dirty="0" smtClean="0"/>
              <a:t>Media</a:t>
            </a:r>
          </a:p>
          <a:p>
            <a:pPr>
              <a:lnSpc>
                <a:spcPct val="120000"/>
              </a:lnSpc>
              <a:spcAft>
                <a:spcPts val="0"/>
              </a:spcAft>
            </a:pPr>
            <a:r>
              <a:rPr lang="en-US" dirty="0" smtClean="0"/>
              <a:t>RIT </a:t>
            </a:r>
            <a:r>
              <a:rPr lang="en-US" dirty="0"/>
              <a:t>Center for Media, Arts, Games, Interaction and Creativity (MAGIC)</a:t>
            </a:r>
          </a:p>
          <a:p>
            <a:pPr>
              <a:lnSpc>
                <a:spcPct val="120000"/>
              </a:lnSpc>
              <a:spcAft>
                <a:spcPts val="0"/>
              </a:spcAft>
            </a:pPr>
            <a:r>
              <a:rPr lang="en-US" dirty="0"/>
              <a:t>Rochester Institute of Technology</a:t>
            </a:r>
          </a:p>
          <a:p>
            <a:pPr>
              <a:lnSpc>
                <a:spcPct val="120000"/>
              </a:lnSpc>
              <a:spcAft>
                <a:spcPts val="0"/>
              </a:spcAft>
            </a:pPr>
            <a:r>
              <a:rPr lang="en-US" dirty="0"/>
              <a:t>Rochester, NY - USA</a:t>
            </a:r>
          </a:p>
          <a:p>
            <a:pPr>
              <a:lnSpc>
                <a:spcPct val="120000"/>
              </a:lnSpc>
              <a:spcAft>
                <a:spcPts val="0"/>
              </a:spcAft>
            </a:pPr>
            <a:r>
              <a:rPr lang="en-US" dirty="0"/>
              <a:t>adrienne.decker@rit.edu, </a:t>
            </a:r>
            <a:r>
              <a:rPr lang="en-US" dirty="0" smtClean="0"/>
              <a:t>caeics@rit.edu</a:t>
            </a:r>
            <a:endParaRPr lang="en-US" dirty="0"/>
          </a:p>
        </p:txBody>
      </p:sp>
    </p:spTree>
    <p:extLst>
      <p:ext uri="{BB962C8B-B14F-4D97-AF65-F5344CB8AC3E}">
        <p14:creationId xmlns:p14="http://schemas.microsoft.com/office/powerpoint/2010/main" val="8669520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p:txBody>
          <a:bodyPr>
            <a:normAutofit/>
          </a:bodyPr>
          <a:lstStyle/>
          <a:p>
            <a:pPr fontAlgn="base"/>
            <a:r>
              <a:rPr lang="en-US" b="1" i="1" dirty="0" smtClean="0"/>
              <a:t>Integrating </a:t>
            </a:r>
            <a:r>
              <a:rPr lang="en-US" b="1" i="1" dirty="0"/>
              <a:t>Communication throughout the Curriculum</a:t>
            </a:r>
          </a:p>
          <a:p>
            <a:pPr lvl="1"/>
            <a:r>
              <a:rPr lang="en-US" dirty="0" smtClean="0"/>
              <a:t>Curriculum infused with various aspects including courses an parts of courses that emphasize communication skills</a:t>
            </a:r>
            <a:endParaRPr lang="en-US" dirty="0"/>
          </a:p>
          <a:p>
            <a:r>
              <a:rPr lang="en-US" b="1" i="1" dirty="0" smtClean="0"/>
              <a:t>Taking </a:t>
            </a:r>
            <a:r>
              <a:rPr lang="en-US" b="1" i="1" dirty="0"/>
              <a:t>outside courses</a:t>
            </a:r>
          </a:p>
          <a:p>
            <a:pPr lvl="1"/>
            <a:r>
              <a:rPr lang="en-US" dirty="0" smtClean="0"/>
              <a:t>Specifically putting communication skill acquisition in a course that students are required to take (outside of department/college)</a:t>
            </a:r>
            <a:endParaRPr lang="en-US" dirty="0"/>
          </a:p>
          <a:p>
            <a:pPr fontAlgn="base"/>
            <a:r>
              <a:rPr lang="en-US" b="1" i="1" dirty="0" smtClean="0"/>
              <a:t>Communications </a:t>
            </a:r>
            <a:r>
              <a:rPr lang="en-US" b="1" i="1" dirty="0"/>
              <a:t>Course within Curriculum</a:t>
            </a:r>
          </a:p>
          <a:p>
            <a:pPr lvl="1"/>
            <a:r>
              <a:rPr lang="en-US" dirty="0" smtClean="0"/>
              <a:t>Stand-alone </a:t>
            </a:r>
            <a:r>
              <a:rPr lang="en-US" dirty="0"/>
              <a:t>communications course inside the technical </a:t>
            </a:r>
            <a:r>
              <a:rPr lang="en-US" dirty="0" smtClean="0"/>
              <a:t>curriculum (department/college)</a:t>
            </a:r>
            <a:endParaRPr lang="en-US" sz="1000" dirty="0"/>
          </a:p>
          <a:p>
            <a:r>
              <a:rPr lang="en-US" b="1" i="1" cap="small" dirty="0"/>
              <a:t> </a:t>
            </a:r>
            <a:r>
              <a:rPr lang="en-US" b="1" i="1" dirty="0" smtClean="0"/>
              <a:t>Specific components within courses</a:t>
            </a:r>
            <a:endParaRPr lang="en-US" sz="1200" b="1" i="1" cap="small" dirty="0"/>
          </a:p>
          <a:p>
            <a:pPr lvl="1"/>
            <a:r>
              <a:rPr lang="en-US" dirty="0" smtClean="0"/>
              <a:t>Reports, presentations integrated into a course to emphasize these skills</a:t>
            </a:r>
            <a:endParaRPr lang="en-US" dirty="0"/>
          </a:p>
        </p:txBody>
      </p:sp>
    </p:spTree>
    <p:extLst>
      <p:ext uri="{BB962C8B-B14F-4D97-AF65-F5344CB8AC3E}">
        <p14:creationId xmlns:p14="http://schemas.microsoft.com/office/powerpoint/2010/main" val="129297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a:t>
            </a:r>
            <a:endParaRPr lang="en-US" dirty="0"/>
          </a:p>
        </p:txBody>
      </p:sp>
      <p:sp>
        <p:nvSpPr>
          <p:cNvPr id="3" name="Content Placeholder 2"/>
          <p:cNvSpPr>
            <a:spLocks noGrp="1"/>
          </p:cNvSpPr>
          <p:nvPr>
            <p:ph idx="1"/>
          </p:nvPr>
        </p:nvSpPr>
        <p:spPr/>
        <p:txBody>
          <a:bodyPr anchor="t">
            <a:normAutofit/>
          </a:bodyPr>
          <a:lstStyle/>
          <a:p>
            <a:r>
              <a:rPr lang="en-US" sz="2400" dirty="0" smtClean="0"/>
              <a:t>Required graduate level course</a:t>
            </a:r>
          </a:p>
          <a:p>
            <a:r>
              <a:rPr lang="en-US" sz="2400" dirty="0" smtClean="0"/>
              <a:t>Game Concept Pitch Process (See FIE 2014 paper)</a:t>
            </a:r>
          </a:p>
          <a:p>
            <a:pPr lvl="1"/>
            <a:r>
              <a:rPr lang="en-US" sz="2000" dirty="0" smtClean="0"/>
              <a:t>Tried what was done before with regards to communication skills</a:t>
            </a:r>
          </a:p>
          <a:p>
            <a:pPr lvl="1"/>
            <a:r>
              <a:rPr lang="en-US" sz="2000" dirty="0" smtClean="0"/>
              <a:t>Pitch is different</a:t>
            </a:r>
          </a:p>
          <a:p>
            <a:pPr lvl="2"/>
            <a:r>
              <a:rPr lang="en-US" sz="1800" dirty="0" smtClean="0"/>
              <a:t>Limited </a:t>
            </a:r>
            <a:r>
              <a:rPr lang="en-US" sz="1800" dirty="0"/>
              <a:t>dialogue with an </a:t>
            </a:r>
            <a:r>
              <a:rPr lang="en-US" sz="1800" dirty="0" smtClean="0"/>
              <a:t>audience</a:t>
            </a:r>
          </a:p>
          <a:p>
            <a:pPr lvl="2"/>
            <a:r>
              <a:rPr lang="en-US" sz="1800" dirty="0" smtClean="0"/>
              <a:t>Constraints </a:t>
            </a:r>
            <a:r>
              <a:rPr lang="en-US" sz="1800" dirty="0"/>
              <a:t>of time and succinct information </a:t>
            </a:r>
            <a:r>
              <a:rPr lang="en-US" sz="1800" dirty="0" smtClean="0"/>
              <a:t>presentation</a:t>
            </a:r>
          </a:p>
          <a:p>
            <a:pPr lvl="2"/>
            <a:r>
              <a:rPr lang="en-US" sz="1800" dirty="0" smtClean="0"/>
              <a:t>Adjusting </a:t>
            </a:r>
            <a:r>
              <a:rPr lang="en-US" sz="1800" dirty="0"/>
              <a:t>to the needs of the </a:t>
            </a:r>
            <a:r>
              <a:rPr lang="en-US" sz="1800" dirty="0" smtClean="0"/>
              <a:t>audience</a:t>
            </a:r>
            <a:endParaRPr lang="en-US" sz="1800" dirty="0"/>
          </a:p>
        </p:txBody>
      </p:sp>
    </p:spTree>
    <p:extLst>
      <p:ext uri="{BB962C8B-B14F-4D97-AF65-F5344CB8AC3E}">
        <p14:creationId xmlns:p14="http://schemas.microsoft.com/office/powerpoint/2010/main" val="133560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Processes Structure and Activities</a:t>
            </a:r>
            <a:br>
              <a:rPr lang="en-US" dirty="0" smtClean="0"/>
            </a:br>
            <a:r>
              <a:rPr lang="en-US" i="1" dirty="0" smtClean="0"/>
              <a:t>Weeks </a:t>
            </a:r>
            <a:r>
              <a:rPr lang="en-US" i="1" dirty="0"/>
              <a:t>1-3 (Ice-Breaking and First Assignment)</a:t>
            </a:r>
            <a:br>
              <a:rPr lang="en-US" i="1" dirty="0"/>
            </a:br>
            <a:endParaRPr lang="en-US" dirty="0"/>
          </a:p>
        </p:txBody>
      </p:sp>
      <p:sp>
        <p:nvSpPr>
          <p:cNvPr id="3" name="Content Placeholder 2"/>
          <p:cNvSpPr>
            <a:spLocks noGrp="1"/>
          </p:cNvSpPr>
          <p:nvPr>
            <p:ph idx="1"/>
          </p:nvPr>
        </p:nvSpPr>
        <p:spPr>
          <a:xfrm>
            <a:off x="685801" y="2142067"/>
            <a:ext cx="10131425" cy="4218392"/>
          </a:xfrm>
        </p:spPr>
        <p:txBody>
          <a:bodyPr>
            <a:normAutofit/>
          </a:bodyPr>
          <a:lstStyle/>
          <a:p>
            <a:r>
              <a:rPr lang="en-US" sz="2000" dirty="0" smtClean="0"/>
              <a:t>Games</a:t>
            </a:r>
          </a:p>
          <a:p>
            <a:pPr lvl="1"/>
            <a:r>
              <a:rPr lang="en-US" sz="1800" dirty="0" smtClean="0"/>
              <a:t>Wits &amp; Wagers to help understand the Entertainment </a:t>
            </a:r>
            <a:r>
              <a:rPr lang="en-US" sz="1800" dirty="0"/>
              <a:t>Software Association’s 2014 Industry </a:t>
            </a:r>
            <a:r>
              <a:rPr lang="en-US" sz="1800" dirty="0" smtClean="0"/>
              <a:t>Report</a:t>
            </a:r>
          </a:p>
          <a:p>
            <a:pPr lvl="1"/>
            <a:r>
              <a:rPr lang="en-US" sz="1800" dirty="0" smtClean="0"/>
              <a:t>Pictionary to illustrate various roles in the game industry	</a:t>
            </a:r>
          </a:p>
          <a:p>
            <a:pPr lvl="1"/>
            <a:r>
              <a:rPr lang="en-US" sz="1800" dirty="0" smtClean="0"/>
              <a:t>Communication: a </a:t>
            </a:r>
            <a:r>
              <a:rPr lang="en-US" sz="1800" dirty="0"/>
              <a:t>synonym-based word puzzle game (a “word rebus” where instead of pictures standing in for words, words stood in for other words), </a:t>
            </a:r>
            <a:r>
              <a:rPr lang="en-US" sz="1800" dirty="0" smtClean="0"/>
              <a:t>Taboo, </a:t>
            </a:r>
            <a:r>
              <a:rPr lang="en-US" sz="1800" dirty="0"/>
              <a:t>and </a:t>
            </a:r>
            <a:r>
              <a:rPr lang="en-US" sz="1800" dirty="0" smtClean="0"/>
              <a:t>Charades</a:t>
            </a:r>
            <a:endParaRPr lang="en-US" sz="1800" dirty="0"/>
          </a:p>
          <a:p>
            <a:r>
              <a:rPr lang="en-US" sz="2000" dirty="0" smtClean="0"/>
              <a:t>First Assignment (Emerging Trends)</a:t>
            </a:r>
          </a:p>
          <a:p>
            <a:pPr lvl="1"/>
            <a:r>
              <a:rPr lang="en-US" sz="1800" dirty="0" smtClean="0"/>
              <a:t>Create a set of slides on the emerging trends in the field. The deliverable is the slides, but the slides must tell the story with more visual elements than text.  There is no formal presentation of the slides.</a:t>
            </a:r>
          </a:p>
          <a:p>
            <a:pPr lvl="1"/>
            <a:r>
              <a:rPr lang="en-US" sz="1800" dirty="0" smtClean="0"/>
              <a:t>Examples pulled from submitted slides and critiqued (anonymously) about their effectiveness in conveying trend visually </a:t>
            </a:r>
            <a:endParaRPr lang="en-US" sz="1800" dirty="0"/>
          </a:p>
          <a:p>
            <a:endParaRPr lang="en-US" dirty="0"/>
          </a:p>
        </p:txBody>
      </p:sp>
    </p:spTree>
    <p:extLst>
      <p:ext uri="{BB962C8B-B14F-4D97-AF65-F5344CB8AC3E}">
        <p14:creationId xmlns:p14="http://schemas.microsoft.com/office/powerpoint/2010/main" val="260499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 Structure and Activities (Ideation)</a:t>
            </a:r>
            <a:endParaRPr lang="en-US" dirty="0"/>
          </a:p>
        </p:txBody>
      </p:sp>
      <p:sp>
        <p:nvSpPr>
          <p:cNvPr id="3" name="Content Placeholder 2"/>
          <p:cNvSpPr>
            <a:spLocks noGrp="1"/>
          </p:cNvSpPr>
          <p:nvPr>
            <p:ph idx="1"/>
          </p:nvPr>
        </p:nvSpPr>
        <p:spPr/>
        <p:txBody>
          <a:bodyPr anchor="t">
            <a:normAutofit fontScale="92500"/>
          </a:bodyPr>
          <a:lstStyle/>
          <a:p>
            <a:pPr fontAlgn="base"/>
            <a:r>
              <a:rPr lang="en-US" sz="2400" b="1" i="1" dirty="0" smtClean="0"/>
              <a:t>Blue Sky, Brainstorming, Mind Mapping</a:t>
            </a:r>
          </a:p>
          <a:p>
            <a:pPr fontAlgn="base"/>
            <a:r>
              <a:rPr lang="en-US" sz="2400" dirty="0" smtClean="0"/>
              <a:t>Present/explain the technique</a:t>
            </a:r>
          </a:p>
          <a:p>
            <a:pPr fontAlgn="base"/>
            <a:r>
              <a:rPr lang="en-US" sz="2400" dirty="0"/>
              <a:t>S</a:t>
            </a:r>
            <a:r>
              <a:rPr lang="en-US" sz="2400" dirty="0" smtClean="0"/>
              <a:t>tudents work in small groups and perform the technique (10-25 minutes)</a:t>
            </a:r>
          </a:p>
          <a:p>
            <a:pPr fontAlgn="base"/>
            <a:r>
              <a:rPr lang="en-US" sz="2400" dirty="0" smtClean="0"/>
              <a:t>Students focus on best of ideas generated and further flesh out game idea (5 minutes)</a:t>
            </a:r>
          </a:p>
          <a:p>
            <a:pPr fontAlgn="base"/>
            <a:r>
              <a:rPr lang="en-US" sz="2400" dirty="0" smtClean="0"/>
              <a:t>Students informally present the idea generated and how technique got them there</a:t>
            </a:r>
          </a:p>
          <a:p>
            <a:pPr lvl="1" fontAlgn="base"/>
            <a:r>
              <a:rPr lang="en-US" sz="2000" dirty="0" smtClean="0"/>
              <a:t>From rest of groups: Positive comments are welcome, negative comments are not, and constructive suggestions are actually the best</a:t>
            </a:r>
          </a:p>
          <a:p>
            <a:endParaRPr lang="en-US" dirty="0"/>
          </a:p>
        </p:txBody>
      </p:sp>
    </p:spTree>
    <p:extLst>
      <p:ext uri="{BB962C8B-B14F-4D97-AF65-F5344CB8AC3E}">
        <p14:creationId xmlns:p14="http://schemas.microsoft.com/office/powerpoint/2010/main" val="706257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 structure and activities (Pitch)</a:t>
            </a:r>
            <a:endParaRPr lang="en-US" dirty="0"/>
          </a:p>
        </p:txBody>
      </p:sp>
      <p:sp>
        <p:nvSpPr>
          <p:cNvPr id="3" name="Content Placeholder 2"/>
          <p:cNvSpPr>
            <a:spLocks noGrp="1"/>
          </p:cNvSpPr>
          <p:nvPr>
            <p:ph idx="1"/>
          </p:nvPr>
        </p:nvSpPr>
        <p:spPr>
          <a:xfrm>
            <a:off x="685801" y="1703294"/>
            <a:ext cx="10131425" cy="5011271"/>
          </a:xfrm>
        </p:spPr>
        <p:txBody>
          <a:bodyPr>
            <a:normAutofit fontScale="92500" lnSpcReduction="20000"/>
          </a:bodyPr>
          <a:lstStyle/>
          <a:p>
            <a:pPr fontAlgn="base"/>
            <a:r>
              <a:rPr lang="en-US" sz="2000" dirty="0" smtClean="0"/>
              <a:t>Pitch of semester-long project, 10 minutes max, questions after, instructor comments sent to teams</a:t>
            </a:r>
            <a:endParaRPr lang="en-US" sz="2000" dirty="0"/>
          </a:p>
          <a:p>
            <a:r>
              <a:rPr lang="en-US" sz="2000" dirty="0" smtClean="0"/>
              <a:t>One week later:</a:t>
            </a:r>
          </a:p>
          <a:p>
            <a:pPr lvl="1"/>
            <a:r>
              <a:rPr lang="en-US" sz="1700" dirty="0" smtClean="0"/>
              <a:t>Do it again, but in 8 minutes, another instructor from department will be in class </a:t>
            </a:r>
          </a:p>
          <a:p>
            <a:r>
              <a:rPr lang="en-US" sz="2000" dirty="0" smtClean="0"/>
              <a:t>Two weeks later:</a:t>
            </a:r>
          </a:p>
          <a:p>
            <a:pPr lvl="1"/>
            <a:r>
              <a:rPr lang="en-US" sz="1700" dirty="0" smtClean="0"/>
              <a:t>“Minute Pitch Swap”</a:t>
            </a:r>
          </a:p>
          <a:p>
            <a:pPr lvl="1"/>
            <a:r>
              <a:rPr lang="en-US" sz="1700" dirty="0" smtClean="0"/>
              <a:t>5 </a:t>
            </a:r>
            <a:r>
              <a:rPr lang="en-US" sz="1700" dirty="0"/>
              <a:t>minutes to introduce the other group to the games and then 8 minutes to prepare a maximum 2-minute pitch about the other team’s </a:t>
            </a:r>
            <a:r>
              <a:rPr lang="en-US" sz="1700" dirty="0" smtClean="0"/>
              <a:t>game</a:t>
            </a:r>
            <a:endParaRPr lang="en-US" sz="1700" dirty="0"/>
          </a:p>
          <a:p>
            <a:r>
              <a:rPr lang="en-US" sz="2000" dirty="0" smtClean="0"/>
              <a:t>Two weeks later:</a:t>
            </a:r>
          </a:p>
          <a:p>
            <a:pPr lvl="1"/>
            <a:r>
              <a:rPr lang="en-US" sz="1700" dirty="0" smtClean="0"/>
              <a:t>One week to prepare an 8-minute pitch on a new </a:t>
            </a:r>
            <a:r>
              <a:rPr lang="en-US" sz="1700" dirty="0"/>
              <a:t>game idea picking at least two elements from the following list of themes: </a:t>
            </a:r>
            <a:r>
              <a:rPr lang="x-none" sz="1700" dirty="0"/>
              <a:t>gangsters, gardening, fire, turtles, an attic, </a:t>
            </a:r>
            <a:r>
              <a:rPr lang="en-US" sz="1700" dirty="0"/>
              <a:t>and </a:t>
            </a:r>
            <a:r>
              <a:rPr lang="x-none" sz="1700" dirty="0"/>
              <a:t>airplanes</a:t>
            </a:r>
            <a:r>
              <a:rPr lang="en-US" sz="1700" dirty="0"/>
              <a:t>.  </a:t>
            </a:r>
            <a:endParaRPr lang="en-US" sz="1700" dirty="0" smtClean="0"/>
          </a:p>
          <a:p>
            <a:r>
              <a:rPr lang="en-US" sz="2000" dirty="0" smtClean="0"/>
              <a:t>Two classes later:</a:t>
            </a:r>
          </a:p>
          <a:p>
            <a:pPr lvl="1"/>
            <a:r>
              <a:rPr lang="en-US" sz="1700" dirty="0" smtClean="0"/>
              <a:t>Same pitch, but polish</a:t>
            </a:r>
          </a:p>
          <a:p>
            <a:r>
              <a:rPr lang="en-US" sz="2000" dirty="0" smtClean="0"/>
              <a:t>Last </a:t>
            </a:r>
            <a:r>
              <a:rPr lang="en-US" sz="2000" dirty="0"/>
              <a:t>pitch </a:t>
            </a:r>
            <a:endParaRPr lang="en-US" sz="2000" dirty="0" smtClean="0"/>
          </a:p>
          <a:p>
            <a:pPr lvl="1"/>
            <a:r>
              <a:rPr lang="en-US" sz="1700" dirty="0" smtClean="0"/>
              <a:t>Final </a:t>
            </a:r>
            <a:r>
              <a:rPr lang="en-US" sz="1700" dirty="0"/>
              <a:t>project </a:t>
            </a:r>
            <a:r>
              <a:rPr lang="en-US" sz="1700" dirty="0" smtClean="0"/>
              <a:t>presentations</a:t>
            </a:r>
            <a:endParaRPr lang="en-US" sz="1700" dirty="0"/>
          </a:p>
          <a:p>
            <a:endParaRPr lang="en-US" dirty="0"/>
          </a:p>
        </p:txBody>
      </p:sp>
    </p:spTree>
    <p:extLst>
      <p:ext uri="{BB962C8B-B14F-4D97-AF65-F5344CB8AC3E}">
        <p14:creationId xmlns:p14="http://schemas.microsoft.com/office/powerpoint/2010/main" val="424673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p:cTn id="54"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6" dur="500"/>
                                        <p:tgtEl>
                                          <p:spTgt spid="3">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p:cTn id="61"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3" dur="500"/>
                                        <p:tgtEl>
                                          <p:spTgt spid="3">
                                            <p:txEl>
                                              <p:pRg st="8" end="8"/>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 calcmode="lin" valueType="num">
                                      <p:cBhvr>
                                        <p:cTn id="68"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0" dur="500"/>
                                        <p:tgtEl>
                                          <p:spTgt spid="3">
                                            <p:txEl>
                                              <p:pRg st="9" end="9"/>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 calcmode="lin" valueType="num">
                                      <p:cBhvr>
                                        <p:cTn id="75"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7" dur="500"/>
                                        <p:tgtEl>
                                          <p:spTgt spid="3">
                                            <p:txEl>
                                              <p:pRg st="10" end="10"/>
                                            </p:txEl>
                                          </p:spTgt>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
                                            <p:txEl>
                                              <p:pRg st="11" end="11"/>
                                            </p:txEl>
                                          </p:spTgt>
                                        </p:tgtEl>
                                        <p:attrNameLst>
                                          <p:attrName>style.visibility</p:attrName>
                                        </p:attrNameLst>
                                      </p:cBhvr>
                                      <p:to>
                                        <p:strVal val="visible"/>
                                      </p:to>
                                    </p:set>
                                    <p:anim calcmode="lin" valueType="num">
                                      <p:cBhvr>
                                        <p:cTn id="80"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81"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8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 structure and Activities </a:t>
            </a:r>
            <a:br>
              <a:rPr lang="en-US" dirty="0" smtClean="0"/>
            </a:br>
            <a:r>
              <a:rPr lang="en-US" dirty="0" smtClean="0"/>
              <a:t>(Other presentations)</a:t>
            </a:r>
            <a:endParaRPr lang="en-US" dirty="0"/>
          </a:p>
        </p:txBody>
      </p:sp>
      <p:sp>
        <p:nvSpPr>
          <p:cNvPr id="3" name="Content Placeholder 2"/>
          <p:cNvSpPr>
            <a:spLocks noGrp="1"/>
          </p:cNvSpPr>
          <p:nvPr>
            <p:ph idx="1"/>
          </p:nvPr>
        </p:nvSpPr>
        <p:spPr/>
        <p:txBody>
          <a:bodyPr anchor="t">
            <a:normAutofit/>
          </a:bodyPr>
          <a:lstStyle/>
          <a:p>
            <a:r>
              <a:rPr lang="en-US" sz="2400" dirty="0" smtClean="0"/>
              <a:t>Postmortem on semester long project</a:t>
            </a:r>
          </a:p>
          <a:p>
            <a:r>
              <a:rPr lang="en-US" sz="2400" dirty="0" smtClean="0"/>
              <a:t>Presentation on business and legal concerns related to starting an independent game studio</a:t>
            </a:r>
          </a:p>
          <a:p>
            <a:r>
              <a:rPr lang="en-US" sz="2400" dirty="0" smtClean="0"/>
              <a:t>Software design methodology presentations (</a:t>
            </a:r>
            <a:r>
              <a:rPr lang="en-US" sz="2400" dirty="0"/>
              <a:t>e.g. Scrum, Agile, Waterfall, etc</a:t>
            </a:r>
            <a:r>
              <a:rPr lang="en-US" sz="2400" dirty="0" smtClean="0"/>
              <a:t>.) that required an interactive exercise for the class</a:t>
            </a:r>
            <a:endParaRPr lang="en-US" sz="2400" dirty="0"/>
          </a:p>
        </p:txBody>
      </p:sp>
    </p:spTree>
    <p:extLst>
      <p:ext uri="{BB962C8B-B14F-4D97-AF65-F5344CB8AC3E}">
        <p14:creationId xmlns:p14="http://schemas.microsoft.com/office/powerpoint/2010/main" val="42639044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a:t>
            </a:r>
            <a:endParaRPr lang="en-US" dirty="0"/>
          </a:p>
        </p:txBody>
      </p:sp>
      <p:sp>
        <p:nvSpPr>
          <p:cNvPr id="3" name="Content Placeholder 2"/>
          <p:cNvSpPr>
            <a:spLocks noGrp="1"/>
          </p:cNvSpPr>
          <p:nvPr>
            <p:ph idx="1"/>
          </p:nvPr>
        </p:nvSpPr>
        <p:spPr/>
        <p:txBody>
          <a:bodyPr anchor="t"/>
          <a:lstStyle/>
          <a:p>
            <a:r>
              <a:rPr lang="en-US" dirty="0" smtClean="0"/>
              <a:t>For </a:t>
            </a:r>
            <a:r>
              <a:rPr lang="en-US" dirty="0"/>
              <a:t>students enrolled in the Processes </a:t>
            </a:r>
            <a:r>
              <a:rPr lang="en-US" dirty="0" smtClean="0"/>
              <a:t>class (experimental group), </a:t>
            </a:r>
            <a:r>
              <a:rPr lang="en-US" dirty="0"/>
              <a:t>would there be an increase in comfort level with communication skills at the end of the semester when compared to the beginning of the semester</a:t>
            </a:r>
            <a:r>
              <a:rPr lang="en-US" dirty="0" smtClean="0"/>
              <a:t>?</a:t>
            </a:r>
            <a:br>
              <a:rPr lang="en-US" dirty="0" smtClean="0"/>
            </a:br>
            <a:endParaRPr lang="en-US" dirty="0" smtClean="0"/>
          </a:p>
          <a:p>
            <a:r>
              <a:rPr lang="en-US" dirty="0" smtClean="0"/>
              <a:t>Secondarily, is there no difference in comfort </a:t>
            </a:r>
            <a:r>
              <a:rPr lang="en-US" dirty="0"/>
              <a:t>level with communication skills in the Production Studio </a:t>
            </a:r>
            <a:r>
              <a:rPr lang="en-US" dirty="0" smtClean="0"/>
              <a:t>group (control group).</a:t>
            </a:r>
            <a:endParaRPr lang="en-US" dirty="0"/>
          </a:p>
          <a:p>
            <a:endParaRPr lang="en-US" dirty="0"/>
          </a:p>
        </p:txBody>
      </p:sp>
    </p:spTree>
    <p:extLst>
      <p:ext uri="{BB962C8B-B14F-4D97-AF65-F5344CB8AC3E}">
        <p14:creationId xmlns:p14="http://schemas.microsoft.com/office/powerpoint/2010/main" val="434143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Creation</a:t>
            </a:r>
            <a:endParaRPr lang="en-US" dirty="0"/>
          </a:p>
        </p:txBody>
      </p:sp>
      <p:sp>
        <p:nvSpPr>
          <p:cNvPr id="3" name="Content Placeholder 2"/>
          <p:cNvSpPr>
            <a:spLocks noGrp="1"/>
          </p:cNvSpPr>
          <p:nvPr>
            <p:ph idx="1"/>
          </p:nvPr>
        </p:nvSpPr>
        <p:spPr/>
        <p:txBody>
          <a:bodyPr anchor="t">
            <a:normAutofit/>
          </a:bodyPr>
          <a:lstStyle/>
          <a:p>
            <a:r>
              <a:rPr lang="en-US" dirty="0" smtClean="0"/>
              <a:t>5-point Likert-type </a:t>
            </a:r>
            <a:r>
              <a:rPr lang="en-US" dirty="0"/>
              <a:t>survey, (1=Strongly Disagree, 2=Disagree, 3=Neutral, 4=Agree, 5=Strongly </a:t>
            </a:r>
            <a:r>
              <a:rPr lang="en-US" dirty="0" smtClean="0"/>
              <a:t>Agree)</a:t>
            </a:r>
          </a:p>
          <a:p>
            <a:r>
              <a:rPr lang="en-US" dirty="0" smtClean="0"/>
              <a:t>Participants were asked their level of agreement with 23 statements about </a:t>
            </a:r>
            <a:r>
              <a:rPr lang="en-US" dirty="0"/>
              <a:t>their oral </a:t>
            </a:r>
            <a:r>
              <a:rPr lang="en-US" dirty="0" smtClean="0"/>
              <a:t>communication and presentation </a:t>
            </a:r>
            <a:r>
              <a:rPr lang="en-US" dirty="0"/>
              <a:t>skills and ability to give and receive critique</a:t>
            </a:r>
            <a:r>
              <a:rPr lang="en-US" dirty="0" smtClean="0"/>
              <a:t>.</a:t>
            </a:r>
          </a:p>
          <a:p>
            <a:r>
              <a:rPr lang="en-US" dirty="0" smtClean="0"/>
              <a:t>Mix of positively worded and negatively worded statements</a:t>
            </a:r>
            <a:endParaRPr lang="en-US" dirty="0"/>
          </a:p>
        </p:txBody>
      </p:sp>
    </p:spTree>
    <p:extLst>
      <p:ext uri="{BB962C8B-B14F-4D97-AF65-F5344CB8AC3E}">
        <p14:creationId xmlns:p14="http://schemas.microsoft.com/office/powerpoint/2010/main" val="3591464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Participants &amp; Administration</a:t>
            </a:r>
            <a:endParaRPr lang="en-US" dirty="0"/>
          </a:p>
        </p:txBody>
      </p:sp>
      <p:sp>
        <p:nvSpPr>
          <p:cNvPr id="4" name="Text Placeholder 3"/>
          <p:cNvSpPr>
            <a:spLocks noGrp="1"/>
          </p:cNvSpPr>
          <p:nvPr>
            <p:ph type="body" idx="1"/>
          </p:nvPr>
        </p:nvSpPr>
        <p:spPr/>
        <p:txBody>
          <a:bodyPr/>
          <a:lstStyle/>
          <a:p>
            <a:r>
              <a:rPr lang="en-US" dirty="0" smtClean="0"/>
              <a:t>Experimental Group</a:t>
            </a:r>
            <a:endParaRPr lang="en-US" dirty="0"/>
          </a:p>
        </p:txBody>
      </p:sp>
      <p:sp>
        <p:nvSpPr>
          <p:cNvPr id="5" name="Content Placeholder 4"/>
          <p:cNvSpPr>
            <a:spLocks noGrp="1"/>
          </p:cNvSpPr>
          <p:nvPr>
            <p:ph sz="half" idx="2"/>
          </p:nvPr>
        </p:nvSpPr>
        <p:spPr/>
        <p:txBody>
          <a:bodyPr/>
          <a:lstStyle/>
          <a:p>
            <a:r>
              <a:rPr lang="en-US" dirty="0" smtClean="0"/>
              <a:t>Game Development Processes (Graduate)</a:t>
            </a:r>
          </a:p>
          <a:p>
            <a:pPr lvl="1"/>
            <a:r>
              <a:rPr lang="en-US" dirty="0" smtClean="0"/>
              <a:t>Course focused on increasing skill in communication and presentation</a:t>
            </a:r>
          </a:p>
          <a:p>
            <a:r>
              <a:rPr lang="en-US" dirty="0" smtClean="0"/>
              <a:t>15 students, 14 participated in pre- and post- survey (93% response rate)</a:t>
            </a:r>
          </a:p>
          <a:p>
            <a:r>
              <a:rPr lang="en-US" dirty="0"/>
              <a:t>Survey administered in Week 1 &amp; Final week</a:t>
            </a:r>
          </a:p>
          <a:p>
            <a:endParaRPr lang="en-US" dirty="0"/>
          </a:p>
        </p:txBody>
      </p:sp>
      <p:sp>
        <p:nvSpPr>
          <p:cNvPr id="6" name="Text Placeholder 5"/>
          <p:cNvSpPr>
            <a:spLocks noGrp="1"/>
          </p:cNvSpPr>
          <p:nvPr>
            <p:ph type="body" sz="quarter" idx="3"/>
          </p:nvPr>
        </p:nvSpPr>
        <p:spPr/>
        <p:txBody>
          <a:bodyPr/>
          <a:lstStyle/>
          <a:p>
            <a:r>
              <a:rPr lang="en-US" dirty="0" smtClean="0"/>
              <a:t>Control Group</a:t>
            </a:r>
            <a:endParaRPr lang="en-US" dirty="0"/>
          </a:p>
        </p:txBody>
      </p:sp>
      <p:sp>
        <p:nvSpPr>
          <p:cNvPr id="7" name="Content Placeholder 6"/>
          <p:cNvSpPr>
            <a:spLocks noGrp="1"/>
          </p:cNvSpPr>
          <p:nvPr>
            <p:ph sz="quarter" idx="4"/>
          </p:nvPr>
        </p:nvSpPr>
        <p:spPr/>
        <p:txBody>
          <a:bodyPr/>
          <a:lstStyle/>
          <a:p>
            <a:r>
              <a:rPr lang="en-US" dirty="0" smtClean="0"/>
              <a:t>Production Studio (undergraduates)</a:t>
            </a:r>
          </a:p>
          <a:p>
            <a:pPr lvl="1"/>
            <a:r>
              <a:rPr lang="en-US" dirty="0" smtClean="0"/>
              <a:t>Course goals not focused on increasing these skills</a:t>
            </a:r>
          </a:p>
          <a:p>
            <a:r>
              <a:rPr lang="en-US" dirty="0" smtClean="0"/>
              <a:t>19 students, all participated</a:t>
            </a:r>
          </a:p>
          <a:p>
            <a:r>
              <a:rPr lang="en-US" dirty="0"/>
              <a:t>Survey administered in Week 1 &amp; Final </a:t>
            </a:r>
            <a:r>
              <a:rPr lang="en-US" dirty="0" smtClean="0"/>
              <a:t>week</a:t>
            </a:r>
            <a:endParaRPr lang="en-US" dirty="0"/>
          </a:p>
        </p:txBody>
      </p:sp>
    </p:spTree>
    <p:extLst>
      <p:ext uri="{BB962C8B-B14F-4D97-AF65-F5344CB8AC3E}">
        <p14:creationId xmlns:p14="http://schemas.microsoft.com/office/powerpoint/2010/main" val="1821311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results</a:t>
            </a:r>
            <a:endParaRPr lang="en-US" dirty="0"/>
          </a:p>
        </p:txBody>
      </p:sp>
      <p:sp>
        <p:nvSpPr>
          <p:cNvPr id="8" name="Content Placeholder 7"/>
          <p:cNvSpPr>
            <a:spLocks noGrp="1"/>
          </p:cNvSpPr>
          <p:nvPr>
            <p:ph idx="1"/>
          </p:nvPr>
        </p:nvSpPr>
        <p:spPr/>
        <p:txBody>
          <a:bodyPr anchor="t">
            <a:normAutofit/>
          </a:bodyPr>
          <a:lstStyle/>
          <a:p>
            <a:pPr fontAlgn="base"/>
            <a:r>
              <a:rPr lang="en-US" dirty="0" smtClean="0"/>
              <a:t>Experimental group: we </a:t>
            </a:r>
            <a:r>
              <a:rPr lang="en-US" dirty="0"/>
              <a:t>did not find significant differences from pre-survey to post-survey responses.</a:t>
            </a:r>
          </a:p>
          <a:p>
            <a:r>
              <a:rPr lang="en-US" dirty="0" smtClean="0"/>
              <a:t>Control group (Significant Differences Pre- to Post-):</a:t>
            </a:r>
            <a:endParaRPr lang="en-US" dirty="0"/>
          </a:p>
          <a:p>
            <a:pPr lvl="1"/>
            <a:r>
              <a:rPr lang="en-US" dirty="0" smtClean="0"/>
              <a:t>Statement </a:t>
            </a:r>
            <a:r>
              <a:rPr lang="en-US" dirty="0"/>
              <a:t>2, “</a:t>
            </a:r>
            <a:r>
              <a:rPr lang="x-none" dirty="0"/>
              <a:t>I feel unsure of myself when I speak to a person of authority (e.g. Professor, Boss</a:t>
            </a:r>
            <a:r>
              <a:rPr lang="en-US" dirty="0"/>
              <a:t>)” </a:t>
            </a:r>
            <a:r>
              <a:rPr lang="en-US" dirty="0" smtClean="0"/>
              <a:t> </a:t>
            </a:r>
          </a:p>
          <a:p>
            <a:pPr lvl="2"/>
            <a:r>
              <a:rPr lang="en-US" dirty="0" smtClean="0"/>
              <a:t>Decrease in mean (less agreement)</a:t>
            </a:r>
          </a:p>
          <a:p>
            <a:pPr lvl="1"/>
            <a:r>
              <a:rPr lang="en-US" dirty="0" smtClean="0"/>
              <a:t>Statement </a:t>
            </a:r>
            <a:r>
              <a:rPr lang="en-US" dirty="0"/>
              <a:t>6, “</a:t>
            </a:r>
            <a:r>
              <a:rPr lang="x-none" dirty="0"/>
              <a:t>I become less confident if someone asks a question during my formal presentation</a:t>
            </a:r>
            <a:r>
              <a:rPr lang="en-US" dirty="0"/>
              <a:t>” </a:t>
            </a:r>
            <a:endParaRPr lang="en-US" dirty="0" smtClean="0"/>
          </a:p>
          <a:p>
            <a:pPr lvl="2"/>
            <a:r>
              <a:rPr lang="en-US" dirty="0" smtClean="0"/>
              <a:t>Decrease in mean (less agreement)</a:t>
            </a:r>
          </a:p>
          <a:p>
            <a:pPr lvl="1"/>
            <a:r>
              <a:rPr lang="en-US" dirty="0" smtClean="0"/>
              <a:t>Statement 19, </a:t>
            </a:r>
            <a:r>
              <a:rPr lang="en-US" dirty="0"/>
              <a:t>“</a:t>
            </a:r>
            <a:r>
              <a:rPr lang="x-none" dirty="0"/>
              <a:t>I feel confident in my ability to give useful critique of other’s </a:t>
            </a:r>
            <a:r>
              <a:rPr lang="x-none" dirty="0" smtClean="0"/>
              <a:t>ideas”</a:t>
            </a:r>
            <a:endParaRPr lang="en-US" dirty="0" smtClean="0"/>
          </a:p>
          <a:p>
            <a:pPr lvl="2"/>
            <a:r>
              <a:rPr lang="en-US" dirty="0" smtClean="0"/>
              <a:t>Increase in mean (more agreement)</a:t>
            </a:r>
            <a:endParaRPr lang="en-US" dirty="0"/>
          </a:p>
          <a:p>
            <a:pPr lvl="1"/>
            <a:r>
              <a:rPr lang="en-US" dirty="0"/>
              <a:t>S</a:t>
            </a:r>
            <a:r>
              <a:rPr lang="en-US" dirty="0" smtClean="0"/>
              <a:t>tatement </a:t>
            </a:r>
            <a:r>
              <a:rPr lang="en-US" dirty="0"/>
              <a:t>21, “I feel that through my writing, I can mediate problems or differences between team members</a:t>
            </a:r>
            <a:r>
              <a:rPr lang="en-US" dirty="0" smtClean="0"/>
              <a:t>”</a:t>
            </a:r>
          </a:p>
          <a:p>
            <a:pPr lvl="2"/>
            <a:r>
              <a:rPr lang="en-US" dirty="0" smtClean="0"/>
              <a:t>Increase in mean (more agreement)</a:t>
            </a:r>
            <a:endParaRPr lang="en-US" dirty="0"/>
          </a:p>
        </p:txBody>
      </p:sp>
    </p:spTree>
    <p:extLst>
      <p:ext uri="{BB962C8B-B14F-4D97-AF65-F5344CB8AC3E}">
        <p14:creationId xmlns:p14="http://schemas.microsoft.com/office/powerpoint/2010/main" val="409862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nchor="t">
            <a:normAutofit/>
          </a:bodyPr>
          <a:lstStyle/>
          <a:p>
            <a:r>
              <a:rPr lang="en-US" sz="2000" dirty="0" smtClean="0"/>
              <a:t>No statistically significant change in responses in experimental group</a:t>
            </a:r>
          </a:p>
          <a:p>
            <a:pPr lvl="1"/>
            <a:r>
              <a:rPr lang="en-US" sz="1800" dirty="0" smtClean="0"/>
              <a:t>Students fairly comfortable before course</a:t>
            </a:r>
          </a:p>
          <a:p>
            <a:r>
              <a:rPr lang="en-US" sz="2000" dirty="0" smtClean="0"/>
              <a:t>Further investigation perhaps needed (changes in undesirable direction, but not significant)</a:t>
            </a:r>
            <a:endParaRPr lang="en-US" sz="2000" dirty="0"/>
          </a:p>
          <a:p>
            <a:pPr lvl="1"/>
            <a:r>
              <a:rPr lang="en-US" sz="1800" dirty="0"/>
              <a:t>S</a:t>
            </a:r>
            <a:r>
              <a:rPr lang="en-US" sz="1800" dirty="0" smtClean="0"/>
              <a:t>tatement </a:t>
            </a:r>
            <a:r>
              <a:rPr lang="en-US" sz="1800" dirty="0"/>
              <a:t>9, “I am confident in my ability to convey ideas </a:t>
            </a:r>
            <a:r>
              <a:rPr lang="en-US" sz="1800" dirty="0" smtClean="0"/>
              <a:t>orally”</a:t>
            </a:r>
          </a:p>
          <a:p>
            <a:pPr lvl="1"/>
            <a:r>
              <a:rPr lang="en-US" sz="1800" dirty="0"/>
              <a:t>P</a:t>
            </a:r>
            <a:r>
              <a:rPr lang="en-US" sz="1800" dirty="0" smtClean="0"/>
              <a:t>re-survey </a:t>
            </a:r>
            <a:r>
              <a:rPr lang="en-US" sz="1800" dirty="0"/>
              <a:t>mean was 4.0 and post survey mean was 3.93 showing a decrease in agreement of 0.07.  </a:t>
            </a:r>
            <a:endParaRPr lang="en-US" sz="1800" dirty="0" smtClean="0"/>
          </a:p>
          <a:p>
            <a:pPr lvl="1"/>
            <a:r>
              <a:rPr lang="en-US" sz="1800" dirty="0" smtClean="0"/>
              <a:t>Were students </a:t>
            </a:r>
            <a:r>
              <a:rPr lang="en-US" sz="1800" dirty="0"/>
              <a:t>over-confident in their abilities in oral presentation and throughout the various activities, they realized that they were not as prepared as they had thought and it changed their views by the end of the </a:t>
            </a:r>
            <a:r>
              <a:rPr lang="en-US" sz="1800" dirty="0" smtClean="0"/>
              <a:t>semester</a:t>
            </a:r>
            <a:r>
              <a:rPr lang="en-US" sz="1800" dirty="0"/>
              <a:t>?</a:t>
            </a:r>
            <a:r>
              <a:rPr lang="en-US" sz="1800" dirty="0" smtClean="0"/>
              <a:t> </a:t>
            </a:r>
            <a:endParaRPr lang="en-US" sz="1800" dirty="0"/>
          </a:p>
          <a:p>
            <a:endParaRPr lang="en-US" dirty="0"/>
          </a:p>
        </p:txBody>
      </p:sp>
    </p:spTree>
    <p:extLst>
      <p:ext uri="{BB962C8B-B14F-4D97-AF65-F5344CB8AC3E}">
        <p14:creationId xmlns:p14="http://schemas.microsoft.com/office/powerpoint/2010/main" val="197395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pesky control group</a:t>
            </a:r>
            <a:endParaRPr lang="en-US" dirty="0"/>
          </a:p>
        </p:txBody>
      </p:sp>
      <p:sp>
        <p:nvSpPr>
          <p:cNvPr id="3" name="Content Placeholder 2"/>
          <p:cNvSpPr>
            <a:spLocks noGrp="1"/>
          </p:cNvSpPr>
          <p:nvPr>
            <p:ph idx="1"/>
          </p:nvPr>
        </p:nvSpPr>
        <p:spPr/>
        <p:txBody>
          <a:bodyPr anchor="t">
            <a:normAutofit/>
          </a:bodyPr>
          <a:lstStyle/>
          <a:p>
            <a:r>
              <a:rPr lang="en-US" dirty="0" smtClean="0"/>
              <a:t>More confident </a:t>
            </a:r>
            <a:r>
              <a:rPr lang="en-US" dirty="0"/>
              <a:t>in their ability to give critique (statement 19) and mediate problems or differences between team members in writing (statement 21).  </a:t>
            </a:r>
          </a:p>
          <a:p>
            <a:r>
              <a:rPr lang="en-US" dirty="0" smtClean="0"/>
              <a:t>Less </a:t>
            </a:r>
            <a:r>
              <a:rPr lang="en-US" dirty="0"/>
              <a:t>confident in their ability to speak to a person of authority (statement 2) and in their ability to remain confident if someone asks a question during a formal presentation (statement 6</a:t>
            </a:r>
            <a:r>
              <a:rPr lang="en-US" dirty="0" smtClean="0"/>
              <a:t>).</a:t>
            </a:r>
            <a:endParaRPr lang="en-US" dirty="0"/>
          </a:p>
        </p:txBody>
      </p:sp>
    </p:spTree>
    <p:extLst>
      <p:ext uri="{BB962C8B-B14F-4D97-AF65-F5344CB8AC3E}">
        <p14:creationId xmlns:p14="http://schemas.microsoft.com/office/powerpoint/2010/main" val="3282493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27529"/>
            <a:ext cx="10131425" cy="1456267"/>
          </a:xfrm>
        </p:spPr>
        <p:txBody>
          <a:bodyPr/>
          <a:lstStyle/>
          <a:p>
            <a:r>
              <a:rPr lang="en-US" dirty="0" smtClean="0"/>
              <a:t>That pesky control group</a:t>
            </a:r>
            <a:endParaRPr lang="en-US" dirty="0"/>
          </a:p>
        </p:txBody>
      </p:sp>
      <p:sp>
        <p:nvSpPr>
          <p:cNvPr id="3" name="Content Placeholder 2"/>
          <p:cNvSpPr>
            <a:spLocks noGrp="1"/>
          </p:cNvSpPr>
          <p:nvPr>
            <p:ph idx="1"/>
          </p:nvPr>
        </p:nvSpPr>
        <p:spPr/>
        <p:txBody>
          <a:bodyPr anchor="t"/>
          <a:lstStyle/>
          <a:p>
            <a:r>
              <a:rPr lang="en-US" dirty="0" smtClean="0"/>
              <a:t>Statement </a:t>
            </a:r>
            <a:r>
              <a:rPr lang="en-US" dirty="0"/>
              <a:t>4 “I am not very confident when I perform in front of a large group of people”, </a:t>
            </a:r>
            <a:r>
              <a:rPr lang="en-US" dirty="0" smtClean="0"/>
              <a:t>3.26 -&gt; 3.37</a:t>
            </a:r>
          </a:p>
          <a:p>
            <a:r>
              <a:rPr lang="en-US" dirty="0" smtClean="0"/>
              <a:t>Statement </a:t>
            </a:r>
            <a:r>
              <a:rPr lang="en-US" dirty="0"/>
              <a:t>18, “I cannot take criticism from others well”, </a:t>
            </a:r>
            <a:r>
              <a:rPr lang="en-US" dirty="0" smtClean="0"/>
              <a:t>2.37 -&gt; 2.63</a:t>
            </a:r>
            <a:endParaRPr lang="en-US" dirty="0"/>
          </a:p>
          <a:p>
            <a:r>
              <a:rPr lang="en-US" dirty="0" smtClean="0"/>
              <a:t>Statement </a:t>
            </a:r>
            <a:r>
              <a:rPr lang="en-US" dirty="0"/>
              <a:t>1 “I am confident when I speak one-on-one with a fellow classmate”, </a:t>
            </a:r>
            <a:r>
              <a:rPr lang="en-US" dirty="0" smtClean="0"/>
              <a:t>4.53 -&gt; 4.21</a:t>
            </a:r>
          </a:p>
          <a:p>
            <a:r>
              <a:rPr lang="en-US" dirty="0" smtClean="0"/>
              <a:t>Statement </a:t>
            </a:r>
            <a:r>
              <a:rPr lang="en-US" dirty="0"/>
              <a:t>8 “I am confident in my beliefs as I present my viewpoint”, </a:t>
            </a:r>
            <a:r>
              <a:rPr lang="en-US" dirty="0" smtClean="0"/>
              <a:t>4.16 -&gt; 3.89</a:t>
            </a:r>
          </a:p>
          <a:p>
            <a:r>
              <a:rPr lang="en-US" dirty="0" smtClean="0"/>
              <a:t>Statement </a:t>
            </a:r>
            <a:r>
              <a:rPr lang="en-US" dirty="0"/>
              <a:t>10 “I am confident in my ability to convey ideas in a written form</a:t>
            </a:r>
            <a:r>
              <a:rPr lang="en-US" dirty="0" smtClean="0"/>
              <a:t>”, </a:t>
            </a:r>
            <a:r>
              <a:rPr lang="en-US" dirty="0"/>
              <a:t>4.37 </a:t>
            </a:r>
            <a:r>
              <a:rPr lang="en-US" dirty="0" smtClean="0"/>
              <a:t>-&gt; 4.16</a:t>
            </a:r>
            <a:endParaRPr lang="en-US" dirty="0"/>
          </a:p>
          <a:p>
            <a:endParaRPr lang="en-US" dirty="0"/>
          </a:p>
        </p:txBody>
      </p:sp>
    </p:spTree>
    <p:extLst>
      <p:ext uri="{BB962C8B-B14F-4D97-AF65-F5344CB8AC3E}">
        <p14:creationId xmlns:p14="http://schemas.microsoft.com/office/powerpoint/2010/main" val="17274312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nchor="t"/>
          <a:lstStyle/>
          <a:p>
            <a:r>
              <a:rPr lang="en-US" dirty="0" smtClean="0"/>
              <a:t>Further validation of instrument</a:t>
            </a:r>
          </a:p>
          <a:p>
            <a:r>
              <a:rPr lang="en-US" dirty="0" smtClean="0"/>
              <a:t>Are we really helping improve communication skills with our techniques in Processes</a:t>
            </a:r>
          </a:p>
          <a:p>
            <a:r>
              <a:rPr lang="en-US" dirty="0" smtClean="0"/>
              <a:t>What is going on with the Production Studio course?</a:t>
            </a:r>
            <a:endParaRPr lang="en-US" dirty="0"/>
          </a:p>
        </p:txBody>
      </p:sp>
    </p:spTree>
    <p:extLst>
      <p:ext uri="{BB962C8B-B14F-4D97-AF65-F5344CB8AC3E}">
        <p14:creationId xmlns:p14="http://schemas.microsoft.com/office/powerpoint/2010/main" val="2277263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dirty="0"/>
              <a:t>Comfort with Communication and Critique </a:t>
            </a:r>
            <a:r>
              <a:rPr lang="en-US" b="1" cap="small" dirty="0" smtClean="0"/>
              <a:t>Survey</a:t>
            </a:r>
            <a:endParaRPr lang="en-US" dirty="0"/>
          </a:p>
        </p:txBody>
      </p:sp>
      <p:sp>
        <p:nvSpPr>
          <p:cNvPr id="3" name="Content Placeholder 2"/>
          <p:cNvSpPr>
            <a:spLocks noGrp="1"/>
          </p:cNvSpPr>
          <p:nvPr>
            <p:ph sz="half" idx="1"/>
          </p:nvPr>
        </p:nvSpPr>
        <p:spPr>
          <a:xfrm>
            <a:off x="685802" y="2142066"/>
            <a:ext cx="4995334" cy="4258733"/>
          </a:xfrm>
        </p:spPr>
        <p:txBody>
          <a:bodyPr anchor="t">
            <a:normAutofit fontScale="47500" lnSpcReduction="20000"/>
          </a:bodyPr>
          <a:lstStyle/>
          <a:p>
            <a:pPr marL="342900" lvl="0" indent="-342900">
              <a:lnSpc>
                <a:spcPct val="120000"/>
              </a:lnSpc>
              <a:spcAft>
                <a:spcPts val="0"/>
              </a:spcAft>
              <a:buFont typeface="+mj-lt"/>
              <a:buAutoNum type="arabicPeriod"/>
            </a:pPr>
            <a:r>
              <a:rPr lang="x-none" sz="2500" dirty="0" smtClean="0"/>
              <a:t>I </a:t>
            </a:r>
            <a:r>
              <a:rPr lang="x-none" sz="2500" dirty="0"/>
              <a:t>am confident when I speak one-on-one with a fellow classmate.</a:t>
            </a:r>
            <a:endParaRPr lang="en-US" sz="2500" dirty="0"/>
          </a:p>
          <a:p>
            <a:pPr marL="342900" lvl="0" indent="-342900">
              <a:lnSpc>
                <a:spcPct val="120000"/>
              </a:lnSpc>
              <a:spcAft>
                <a:spcPts val="0"/>
              </a:spcAft>
              <a:buFont typeface="+mj-lt"/>
              <a:buAutoNum type="arabicPeriod"/>
            </a:pPr>
            <a:r>
              <a:rPr lang="x-none" sz="2500" dirty="0"/>
              <a:t>I feel unsure of myself when I speak to a person of authority (e.g. Professor, Boss).</a:t>
            </a:r>
            <a:endParaRPr lang="en-US" sz="2500" dirty="0"/>
          </a:p>
          <a:p>
            <a:pPr marL="342900" lvl="0" indent="-342900">
              <a:lnSpc>
                <a:spcPct val="120000"/>
              </a:lnSpc>
              <a:spcAft>
                <a:spcPts val="0"/>
              </a:spcAft>
              <a:buFont typeface="+mj-lt"/>
              <a:buAutoNum type="arabicPeriod"/>
            </a:pPr>
            <a:r>
              <a:rPr lang="x-none" sz="2500" dirty="0"/>
              <a:t>I am confident when I speak to a casual gathering of friends (e.g. telling about my weekend plans).</a:t>
            </a:r>
            <a:endParaRPr lang="en-US" sz="2500" dirty="0"/>
          </a:p>
          <a:p>
            <a:pPr marL="342900" lvl="0" indent="-342900">
              <a:lnSpc>
                <a:spcPct val="120000"/>
              </a:lnSpc>
              <a:spcAft>
                <a:spcPts val="0"/>
              </a:spcAft>
              <a:buFont typeface="+mj-lt"/>
              <a:buAutoNum type="arabicPeriod"/>
            </a:pPr>
            <a:r>
              <a:rPr lang="x-none" sz="2500" dirty="0"/>
              <a:t>I am not very confident when I perform in front of a large group of people (e.g. talent show, play, musical performance).</a:t>
            </a:r>
            <a:endParaRPr lang="en-US" sz="2500" dirty="0"/>
          </a:p>
          <a:p>
            <a:pPr marL="342900" lvl="0" indent="-342900">
              <a:lnSpc>
                <a:spcPct val="120000"/>
              </a:lnSpc>
              <a:spcAft>
                <a:spcPts val="0"/>
              </a:spcAft>
              <a:buFont typeface="+mj-lt"/>
              <a:buAutoNum type="arabicPeriod"/>
            </a:pPr>
            <a:r>
              <a:rPr lang="x-none" sz="2500" dirty="0"/>
              <a:t>I am confident when I have to give a formal presentation to a group.</a:t>
            </a:r>
            <a:endParaRPr lang="en-US" sz="2500" dirty="0"/>
          </a:p>
          <a:p>
            <a:pPr marL="342900" lvl="0" indent="-342900">
              <a:lnSpc>
                <a:spcPct val="120000"/>
              </a:lnSpc>
              <a:spcAft>
                <a:spcPts val="0"/>
              </a:spcAft>
              <a:buFont typeface="+mj-lt"/>
              <a:buAutoNum type="arabicPeriod"/>
            </a:pPr>
            <a:r>
              <a:rPr lang="x-none" sz="2500" dirty="0"/>
              <a:t>I become less confident if someone asks a question during my formal presentation.</a:t>
            </a:r>
            <a:endParaRPr lang="en-US" sz="2500" dirty="0"/>
          </a:p>
          <a:p>
            <a:pPr marL="342900" lvl="0" indent="-342900">
              <a:lnSpc>
                <a:spcPct val="120000"/>
              </a:lnSpc>
              <a:spcAft>
                <a:spcPts val="0"/>
              </a:spcAft>
              <a:buFont typeface="+mj-lt"/>
              <a:buAutoNum type="arabicPeriod"/>
            </a:pPr>
            <a:r>
              <a:rPr lang="x-none" sz="2500" dirty="0"/>
              <a:t>I am confident I can express a given viewpoint that is not my own in a formal presentation.</a:t>
            </a:r>
            <a:endParaRPr lang="en-US" sz="2500" dirty="0"/>
          </a:p>
          <a:p>
            <a:pPr marL="342900" lvl="0" indent="-342900">
              <a:lnSpc>
                <a:spcPct val="120000"/>
              </a:lnSpc>
              <a:spcAft>
                <a:spcPts val="0"/>
              </a:spcAft>
              <a:buFont typeface="+mj-lt"/>
              <a:buAutoNum type="arabicPeriod"/>
            </a:pPr>
            <a:r>
              <a:rPr lang="x-none" sz="2500" dirty="0"/>
              <a:t>I am confident in my beliefs as I present my viewpoint.</a:t>
            </a:r>
            <a:endParaRPr lang="en-US" sz="2500" dirty="0"/>
          </a:p>
          <a:p>
            <a:pPr marL="342900" lvl="0" indent="-342900">
              <a:lnSpc>
                <a:spcPct val="120000"/>
              </a:lnSpc>
              <a:spcAft>
                <a:spcPts val="0"/>
              </a:spcAft>
              <a:buFont typeface="+mj-lt"/>
              <a:buAutoNum type="arabicPeriod"/>
            </a:pPr>
            <a:r>
              <a:rPr lang="x-none" sz="2500" dirty="0"/>
              <a:t>I am confident in my ability to convey ideas orally.</a:t>
            </a:r>
            <a:endParaRPr lang="en-US" sz="2500" dirty="0"/>
          </a:p>
          <a:p>
            <a:pPr marL="342900" lvl="0" indent="-342900">
              <a:lnSpc>
                <a:spcPct val="120000"/>
              </a:lnSpc>
              <a:spcAft>
                <a:spcPts val="0"/>
              </a:spcAft>
              <a:buFont typeface="+mj-lt"/>
              <a:buAutoNum type="arabicPeriod"/>
            </a:pPr>
            <a:r>
              <a:rPr lang="x-none" sz="2500" dirty="0"/>
              <a:t>I am confident in my ability to convey ideas in a written form.</a:t>
            </a:r>
            <a:endParaRPr lang="en-US" sz="2500" dirty="0"/>
          </a:p>
          <a:p>
            <a:pPr marL="342900" lvl="0" indent="-342900">
              <a:lnSpc>
                <a:spcPct val="120000"/>
              </a:lnSpc>
              <a:spcAft>
                <a:spcPts val="0"/>
              </a:spcAft>
              <a:buFont typeface="+mj-lt"/>
              <a:buAutoNum type="arabicPeriod"/>
            </a:pPr>
            <a:r>
              <a:rPr lang="x-none" sz="2500" dirty="0"/>
              <a:t>I am confident in my ability to convey ideas in an email</a:t>
            </a:r>
            <a:r>
              <a:rPr lang="x-none" sz="2500" dirty="0" smtClean="0"/>
              <a:t>.</a:t>
            </a:r>
            <a:endParaRPr lang="en-US" sz="2500" dirty="0" smtClean="0"/>
          </a:p>
          <a:p>
            <a:pPr marL="342900" indent="-342900">
              <a:lnSpc>
                <a:spcPct val="120000"/>
              </a:lnSpc>
              <a:spcAft>
                <a:spcPts val="0"/>
              </a:spcAft>
              <a:buFont typeface="+mj-lt"/>
              <a:buAutoNum type="arabicPeriod"/>
            </a:pPr>
            <a:r>
              <a:rPr lang="x-none" sz="2500" dirty="0"/>
              <a:t>I am confident in my ability to convey ideas in a formal document, design document, or written report</a:t>
            </a:r>
            <a:r>
              <a:rPr lang="x-none" sz="2500" dirty="0" smtClean="0"/>
              <a:t>.</a:t>
            </a:r>
            <a:endParaRPr lang="en-US" sz="2500" dirty="0"/>
          </a:p>
          <a:p>
            <a:endParaRPr lang="en-US" dirty="0"/>
          </a:p>
        </p:txBody>
      </p:sp>
      <p:sp>
        <p:nvSpPr>
          <p:cNvPr id="4" name="Content Placeholder 3"/>
          <p:cNvSpPr>
            <a:spLocks noGrp="1"/>
          </p:cNvSpPr>
          <p:nvPr>
            <p:ph sz="half" idx="2"/>
          </p:nvPr>
        </p:nvSpPr>
        <p:spPr/>
        <p:txBody>
          <a:bodyPr anchor="t">
            <a:noAutofit/>
          </a:bodyPr>
          <a:lstStyle/>
          <a:p>
            <a:pPr marL="342900" lvl="0" indent="-342900">
              <a:lnSpc>
                <a:spcPct val="120000"/>
              </a:lnSpc>
              <a:spcAft>
                <a:spcPts val="0"/>
              </a:spcAft>
              <a:buFont typeface="+mj-lt"/>
              <a:buAutoNum type="arabicPeriod" startAt="13"/>
            </a:pPr>
            <a:r>
              <a:rPr lang="x-none" sz="1200" dirty="0" smtClean="0"/>
              <a:t>I </a:t>
            </a:r>
            <a:r>
              <a:rPr lang="x-none" sz="1200" dirty="0"/>
              <a:t>am confident in my ability to create an effective presentation (e.g. Powerpoint).</a:t>
            </a:r>
            <a:endParaRPr lang="en-US" sz="1200" dirty="0"/>
          </a:p>
          <a:p>
            <a:pPr marL="342900" lvl="0" indent="-342900">
              <a:lnSpc>
                <a:spcPct val="120000"/>
              </a:lnSpc>
              <a:spcAft>
                <a:spcPts val="0"/>
              </a:spcAft>
              <a:buFont typeface="+mj-lt"/>
              <a:buAutoNum type="arabicPeriod" startAt="13"/>
            </a:pPr>
            <a:r>
              <a:rPr lang="x-none" sz="1200" dirty="0"/>
              <a:t>I am confident in my ability to create an engaging presentation (e.g. keep the audience interested).</a:t>
            </a:r>
            <a:endParaRPr lang="en-US" sz="1200" dirty="0"/>
          </a:p>
          <a:p>
            <a:pPr marL="342900" lvl="0" indent="-342900">
              <a:lnSpc>
                <a:spcPct val="120000"/>
              </a:lnSpc>
              <a:spcAft>
                <a:spcPts val="0"/>
              </a:spcAft>
              <a:buFont typeface="+mj-lt"/>
              <a:buAutoNum type="arabicPeriod" startAt="13"/>
            </a:pPr>
            <a:r>
              <a:rPr lang="x-none" sz="1200" dirty="0"/>
              <a:t>I feel more comfortable telling someone my thoughts face to face.</a:t>
            </a:r>
            <a:endParaRPr lang="en-US" sz="1200" dirty="0"/>
          </a:p>
          <a:p>
            <a:pPr marL="342900" lvl="0" indent="-342900">
              <a:lnSpc>
                <a:spcPct val="120000"/>
              </a:lnSpc>
              <a:spcAft>
                <a:spcPts val="0"/>
              </a:spcAft>
              <a:buFont typeface="+mj-lt"/>
              <a:buAutoNum type="arabicPeriod" startAt="13"/>
            </a:pPr>
            <a:r>
              <a:rPr lang="x-none" sz="1200" dirty="0"/>
              <a:t>I feel more comfortable telling someone my thoughts in written form (email, text, etc.).</a:t>
            </a:r>
            <a:endParaRPr lang="en-US" sz="1200" dirty="0"/>
          </a:p>
          <a:p>
            <a:pPr marL="342900" lvl="0" indent="-342900">
              <a:lnSpc>
                <a:spcPct val="120000"/>
              </a:lnSpc>
              <a:spcAft>
                <a:spcPts val="0"/>
              </a:spcAft>
              <a:buFont typeface="+mj-lt"/>
              <a:buAutoNum type="arabicPeriod" startAt="13"/>
            </a:pPr>
            <a:r>
              <a:rPr lang="x-none" sz="1200" dirty="0"/>
              <a:t>I understand how to critique others.</a:t>
            </a:r>
            <a:endParaRPr lang="en-US" sz="1200" dirty="0"/>
          </a:p>
          <a:p>
            <a:pPr marL="342900" lvl="0" indent="-342900">
              <a:lnSpc>
                <a:spcPct val="120000"/>
              </a:lnSpc>
              <a:spcAft>
                <a:spcPts val="0"/>
              </a:spcAft>
              <a:buFont typeface="+mj-lt"/>
              <a:buAutoNum type="arabicPeriod" startAt="13"/>
            </a:pPr>
            <a:r>
              <a:rPr lang="x-none" sz="1200" dirty="0"/>
              <a:t>I cannot take criticism from others well.</a:t>
            </a:r>
            <a:endParaRPr lang="en-US" sz="1200" dirty="0"/>
          </a:p>
          <a:p>
            <a:pPr marL="342900" lvl="0" indent="-342900">
              <a:lnSpc>
                <a:spcPct val="120000"/>
              </a:lnSpc>
              <a:spcAft>
                <a:spcPts val="0"/>
              </a:spcAft>
              <a:buFont typeface="+mj-lt"/>
              <a:buAutoNum type="arabicPeriod" startAt="13"/>
            </a:pPr>
            <a:r>
              <a:rPr lang="x-none" sz="1200" dirty="0"/>
              <a:t>I feel confident in my ability to give useful critique of other’s ideas.</a:t>
            </a:r>
            <a:endParaRPr lang="en-US" sz="1200" dirty="0"/>
          </a:p>
          <a:p>
            <a:pPr marL="342900" lvl="0" indent="-342900">
              <a:lnSpc>
                <a:spcPct val="120000"/>
              </a:lnSpc>
              <a:spcAft>
                <a:spcPts val="0"/>
              </a:spcAft>
              <a:buFont typeface="+mj-lt"/>
              <a:buAutoNum type="arabicPeriod" startAt="13"/>
            </a:pPr>
            <a:r>
              <a:rPr lang="x-none" sz="1200" dirty="0"/>
              <a:t>I feel that I am able to mediate differences between different viewpoints.</a:t>
            </a:r>
            <a:endParaRPr lang="en-US" sz="1200" dirty="0"/>
          </a:p>
          <a:p>
            <a:pPr marL="342900" lvl="0" indent="-342900">
              <a:lnSpc>
                <a:spcPct val="120000"/>
              </a:lnSpc>
              <a:spcAft>
                <a:spcPts val="0"/>
              </a:spcAft>
              <a:buFont typeface="+mj-lt"/>
              <a:buAutoNum type="arabicPeriod" startAt="13"/>
            </a:pPr>
            <a:r>
              <a:rPr lang="x-none" sz="1200" dirty="0"/>
              <a:t>I feel that through my writing, I can mediate problems or differences between team members.</a:t>
            </a:r>
            <a:endParaRPr lang="en-US" sz="1200" dirty="0"/>
          </a:p>
          <a:p>
            <a:pPr marL="342900" lvl="0" indent="-342900">
              <a:lnSpc>
                <a:spcPct val="120000"/>
              </a:lnSpc>
              <a:spcAft>
                <a:spcPts val="0"/>
              </a:spcAft>
              <a:buFont typeface="+mj-lt"/>
              <a:buAutoNum type="arabicPeriod" startAt="13"/>
            </a:pPr>
            <a:r>
              <a:rPr lang="x-none" sz="1200" dirty="0"/>
              <a:t>I feel that I am capable of making a convincing presentation that can change someone’s mind.</a:t>
            </a:r>
            <a:endParaRPr lang="en-US" sz="1200" dirty="0"/>
          </a:p>
          <a:p>
            <a:pPr marL="342900" lvl="0" indent="-342900">
              <a:lnSpc>
                <a:spcPct val="120000"/>
              </a:lnSpc>
              <a:spcAft>
                <a:spcPts val="0"/>
              </a:spcAft>
              <a:buFont typeface="+mj-lt"/>
              <a:buAutoNum type="arabicPeriod" startAt="13"/>
            </a:pPr>
            <a:r>
              <a:rPr lang="x-none" sz="1200" dirty="0"/>
              <a:t>As people critique my presentation, I find myself swayed to their viewpoint</a:t>
            </a:r>
            <a:r>
              <a:rPr lang="x-none" sz="1200" dirty="0" smtClean="0"/>
              <a:t>.</a:t>
            </a:r>
            <a:endParaRPr lang="en-US" sz="1200" dirty="0"/>
          </a:p>
        </p:txBody>
      </p:sp>
    </p:spTree>
    <p:extLst>
      <p:ext uri="{BB962C8B-B14F-4D97-AF65-F5344CB8AC3E}">
        <p14:creationId xmlns:p14="http://schemas.microsoft.com/office/powerpoint/2010/main" val="795330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137</TotalTime>
  <Words>1386</Words>
  <Application>Microsoft Office PowerPoint</Application>
  <PresentationFormat>Widescreen</PresentationFormat>
  <Paragraphs>129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Adobe Gothic Std B</vt:lpstr>
      <vt:lpstr>Arial</vt:lpstr>
      <vt:lpstr>Calibri</vt:lpstr>
      <vt:lpstr>Calibri Light</vt:lpstr>
      <vt:lpstr>Celestial</vt:lpstr>
      <vt:lpstr>Is this thing on?   Determining Comfort Level with Communication Skills in a Technical Discipline</vt:lpstr>
      <vt:lpstr>Communication</vt:lpstr>
      <vt:lpstr>Processes</vt:lpstr>
      <vt:lpstr>Processes Structure and Activities Weeks 1-3 (Ice-Breaking and First Assignment) </vt:lpstr>
      <vt:lpstr>Processes Structure and Activities (Ideation)</vt:lpstr>
      <vt:lpstr>Processes structure and activities (Pitch)</vt:lpstr>
      <vt:lpstr>Processes structure and Activities  (Other presentations)</vt:lpstr>
      <vt:lpstr>Research question</vt:lpstr>
      <vt:lpstr>Survey Creation</vt:lpstr>
      <vt:lpstr>Participants &amp; Administration</vt:lpstr>
      <vt:lpstr>results</vt:lpstr>
      <vt:lpstr>????</vt:lpstr>
      <vt:lpstr>That pesky control group</vt:lpstr>
      <vt:lpstr>That pesky control group</vt:lpstr>
      <vt:lpstr>Next steps</vt:lpstr>
      <vt:lpstr>Comfort with Communication and Critique Survey</vt:lpstr>
    </vt:vector>
  </TitlesOfParts>
  <Company>Rochester Institute of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this thing on?   Determining Comfort Level with Communication Skills in a Technical Discipline</dc:title>
  <dc:creator>Adrienne Decker</dc:creator>
  <cp:lastModifiedBy>Adrienne Decker</cp:lastModifiedBy>
  <cp:revision>24</cp:revision>
  <dcterms:created xsi:type="dcterms:W3CDTF">2015-10-22T21:07:12Z</dcterms:created>
  <dcterms:modified xsi:type="dcterms:W3CDTF">2015-10-24T14:44:57Z</dcterms:modified>
</cp:coreProperties>
</file>