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68" r:id="rId4"/>
    <p:sldId id="269" r:id="rId5"/>
    <p:sldId id="257" r:id="rId6"/>
    <p:sldId id="258" r:id="rId7"/>
    <p:sldId id="259" r:id="rId8"/>
    <p:sldId id="267" r:id="rId9"/>
    <p:sldId id="266" r:id="rId10"/>
    <p:sldId id="265" r:id="rId11"/>
    <p:sldId id="262" r:id="rId12"/>
    <p:sldId id="263" r:id="rId13"/>
    <p:sldId id="264" r:id="rId14"/>
    <p:sldId id="271" r:id="rId15"/>
    <p:sldId id="261" r:id="rId16"/>
    <p:sldId id="26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34" y="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10/23/2015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299" y="2494878"/>
            <a:ext cx="11247120" cy="1739347"/>
          </a:xfrm>
        </p:spPr>
        <p:txBody>
          <a:bodyPr>
            <a:normAutofit fontScale="90000"/>
          </a:bodyPr>
          <a:lstStyle/>
          <a:p>
            <a:r>
              <a:rPr lang="en-US" sz="5600" dirty="0"/>
              <a:t>Understanding and Improving the Culture of </a:t>
            </a:r>
            <a:r>
              <a:rPr lang="en-US" sz="5600" dirty="0" smtClean="0"/>
              <a:t>Hackathons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Think Global Hack Local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7191" y="4885843"/>
            <a:ext cx="362849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Adrienne Decker</a:t>
            </a:r>
          </a:p>
          <a:p>
            <a:r>
              <a:rPr lang="en-US" sz="1400" dirty="0"/>
              <a:t>School of Interactive Games and Media </a:t>
            </a:r>
            <a:endParaRPr lang="en-US" sz="1400" dirty="0" smtClean="0"/>
          </a:p>
          <a:p>
            <a:r>
              <a:rPr lang="en-US" sz="1400" dirty="0" smtClean="0"/>
              <a:t>RIT </a:t>
            </a:r>
            <a:r>
              <a:rPr lang="en-US" sz="1400" dirty="0"/>
              <a:t>Center for Media, Arts, Games, Interaction </a:t>
            </a:r>
            <a:endParaRPr lang="en-US" sz="1400" dirty="0" smtClean="0"/>
          </a:p>
          <a:p>
            <a:r>
              <a:rPr lang="en-US" sz="1400" dirty="0" smtClean="0"/>
              <a:t>and </a:t>
            </a:r>
            <a:r>
              <a:rPr lang="en-US" sz="1400" dirty="0"/>
              <a:t>Creativity (MAGIC)</a:t>
            </a:r>
          </a:p>
          <a:p>
            <a:r>
              <a:rPr lang="en-US" sz="1400" dirty="0"/>
              <a:t>Rochester Institute of Technology</a:t>
            </a:r>
          </a:p>
          <a:p>
            <a:r>
              <a:rPr lang="en-US" sz="1400" dirty="0"/>
              <a:t>Rochester, NY - USA</a:t>
            </a:r>
          </a:p>
          <a:p>
            <a:r>
              <a:rPr lang="en-US" sz="1400" dirty="0"/>
              <a:t>adrienne.decker@rit.edu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23667" y="4885843"/>
            <a:ext cx="3024995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Kurt </a:t>
            </a:r>
            <a:r>
              <a:rPr lang="en-US" sz="2800" dirty="0" err="1" smtClean="0"/>
              <a:t>Eiselt</a:t>
            </a:r>
            <a:endParaRPr lang="en-US" sz="2800" dirty="0" smtClean="0"/>
          </a:p>
          <a:p>
            <a:r>
              <a:rPr lang="en-US" sz="1600" dirty="0" smtClean="0"/>
              <a:t>Department </a:t>
            </a:r>
            <a:r>
              <a:rPr lang="en-US" sz="1600" dirty="0"/>
              <a:t>of Computer Science</a:t>
            </a:r>
          </a:p>
          <a:p>
            <a:r>
              <a:rPr lang="en-US" sz="1600" dirty="0"/>
              <a:t>University of British Columbia</a:t>
            </a:r>
          </a:p>
          <a:p>
            <a:r>
              <a:rPr lang="en-US" sz="1600" dirty="0"/>
              <a:t>Vancouver, BC - Canada</a:t>
            </a:r>
          </a:p>
          <a:p>
            <a:r>
              <a:rPr lang="en-US" sz="1600" dirty="0"/>
              <a:t>eiselt@cs.ubc.ca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36644" y="4885843"/>
            <a:ext cx="301877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Kimberly Voll</a:t>
            </a:r>
          </a:p>
          <a:p>
            <a:r>
              <a:rPr lang="en-US" sz="1600" dirty="0"/>
              <a:t>Roadhouse Interactive </a:t>
            </a:r>
            <a:r>
              <a:rPr lang="en-US" sz="1600" dirty="0" smtClean="0"/>
              <a:t>Ltd.</a:t>
            </a:r>
          </a:p>
          <a:p>
            <a:r>
              <a:rPr lang="en-US" sz="1600" dirty="0" smtClean="0"/>
              <a:t>Centre </a:t>
            </a:r>
            <a:r>
              <a:rPr lang="en-US" sz="1600" dirty="0"/>
              <a:t>for Digital Media</a:t>
            </a:r>
          </a:p>
          <a:p>
            <a:r>
              <a:rPr lang="en-US" sz="1600" dirty="0"/>
              <a:t>Vancouver, BC – Canada</a:t>
            </a:r>
          </a:p>
          <a:p>
            <a:r>
              <a:rPr lang="en-US" sz="1600" dirty="0" smtClean="0"/>
              <a:t>kvoll@roadhouseinteractive.com</a:t>
            </a:r>
          </a:p>
          <a:p>
            <a:r>
              <a:rPr lang="en-US" sz="1600" dirty="0" smtClean="0"/>
              <a:t>kimberly_voll@thecdm.ca</a:t>
            </a:r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9"/>
          <a:stretch/>
        </p:blipFill>
        <p:spPr>
          <a:xfrm>
            <a:off x="0" y="-13379"/>
            <a:ext cx="1695597" cy="18152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84"/>
          <a:stretch/>
        </p:blipFill>
        <p:spPr>
          <a:xfrm>
            <a:off x="9565265" y="85164"/>
            <a:ext cx="2529392" cy="73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3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Hackathons and game jams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Concentrated coding events of short duration that are aimed to complete something in that short time</a:t>
            </a:r>
          </a:p>
          <a:p>
            <a:pPr lvl="1"/>
            <a:r>
              <a:rPr lang="en-US" sz="2800" dirty="0" smtClean="0"/>
              <a:t>Try a new technology</a:t>
            </a:r>
          </a:p>
          <a:p>
            <a:pPr lvl="1"/>
            <a:r>
              <a:rPr lang="en-US" sz="2800" dirty="0" smtClean="0"/>
              <a:t>Complete a game</a:t>
            </a:r>
          </a:p>
          <a:p>
            <a:pPr lvl="1"/>
            <a:r>
              <a:rPr lang="en-US" sz="2800" dirty="0" smtClean="0"/>
              <a:t>Complete a product for a client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123397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5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Hackathons: Positives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Improving </a:t>
            </a:r>
            <a:r>
              <a:rPr lang="en-US" sz="2600" dirty="0"/>
              <a:t>or acquiring programming </a:t>
            </a:r>
            <a:r>
              <a:rPr lang="en-US" sz="2600" dirty="0" smtClean="0"/>
              <a:t>skills</a:t>
            </a:r>
          </a:p>
          <a:p>
            <a:pPr lvl="1"/>
            <a:r>
              <a:rPr lang="en-US" sz="2600" dirty="0" smtClean="0"/>
              <a:t>Academic hacking (at conferences and workshops)</a:t>
            </a:r>
          </a:p>
          <a:p>
            <a:r>
              <a:rPr lang="en-US" sz="2600" dirty="0" smtClean="0"/>
              <a:t>Spending </a:t>
            </a:r>
            <a:r>
              <a:rPr lang="en-US" sz="2600" dirty="0"/>
              <a:t>a brief but fun and immersive time with like-minded </a:t>
            </a:r>
            <a:r>
              <a:rPr lang="en-US" sz="2600" dirty="0" smtClean="0"/>
              <a:t>people</a:t>
            </a:r>
          </a:p>
          <a:p>
            <a:r>
              <a:rPr lang="en-US" sz="2600" dirty="0"/>
              <a:t>T</a:t>
            </a:r>
            <a:r>
              <a:rPr lang="en-US" sz="2600" dirty="0" smtClean="0"/>
              <a:t>aking </a:t>
            </a:r>
            <a:r>
              <a:rPr lang="en-US" sz="2600" dirty="0"/>
              <a:t>a non-trivial project from beginning to completion in a short </a:t>
            </a:r>
            <a:r>
              <a:rPr lang="en-US" sz="2600" dirty="0" smtClean="0"/>
              <a:t>time</a:t>
            </a:r>
          </a:p>
          <a:p>
            <a:r>
              <a:rPr lang="en-US" sz="2600" dirty="0" smtClean="0"/>
              <a:t>Competition </a:t>
            </a:r>
            <a:r>
              <a:rPr lang="en-US" sz="2600" dirty="0"/>
              <a:t>and prizes </a:t>
            </a:r>
            <a:r>
              <a:rPr lang="en-US" sz="2600" dirty="0" smtClean="0"/>
              <a:t>(sometimes)</a:t>
            </a:r>
          </a:p>
          <a:p>
            <a:r>
              <a:rPr lang="en-US" sz="2600" dirty="0"/>
              <a:t>A</a:t>
            </a:r>
            <a:r>
              <a:rPr lang="en-US" sz="2600" dirty="0" smtClean="0"/>
              <a:t>gile </a:t>
            </a:r>
            <a:r>
              <a:rPr lang="en-US" sz="2600" dirty="0"/>
              <a:t>prototyping </a:t>
            </a:r>
            <a:r>
              <a:rPr lang="en-US" sz="2600" dirty="0" smtClean="0"/>
              <a:t>environment</a:t>
            </a:r>
          </a:p>
          <a:p>
            <a:r>
              <a:rPr lang="en-US" sz="2600" dirty="0"/>
              <a:t>D</a:t>
            </a:r>
            <a:r>
              <a:rPr lang="en-US" sz="2600" dirty="0" smtClean="0"/>
              <a:t>irect </a:t>
            </a:r>
            <a:r>
              <a:rPr lang="en-US" sz="2600" dirty="0"/>
              <a:t>contact with potential </a:t>
            </a:r>
            <a:r>
              <a:rPr lang="en-US" sz="2600" dirty="0" smtClean="0"/>
              <a:t>employers</a:t>
            </a:r>
            <a:r>
              <a:rPr lang="en-US" sz="2600" dirty="0"/>
              <a:t> </a:t>
            </a:r>
            <a:r>
              <a:rPr lang="en-US" sz="2600" dirty="0" smtClean="0"/>
              <a:t>(sometimes)</a:t>
            </a:r>
          </a:p>
          <a:p>
            <a:r>
              <a:rPr lang="en-US" sz="2600" dirty="0" smtClean="0"/>
              <a:t>Civic hacking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091967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4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Hackathons: Negatives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They </a:t>
            </a:r>
            <a:r>
              <a:rPr lang="en-US" sz="2800" dirty="0"/>
              <a:t>can foster a competitive, male-oriented programming </a:t>
            </a:r>
            <a:r>
              <a:rPr lang="en-US" sz="2800" dirty="0" smtClean="0"/>
              <a:t>culture</a:t>
            </a:r>
          </a:p>
          <a:p>
            <a:pPr lvl="1"/>
            <a:r>
              <a:rPr lang="en-US" sz="2800" dirty="0" smtClean="0"/>
              <a:t>Global Game </a:t>
            </a:r>
            <a:r>
              <a:rPr lang="en-US" sz="2800" dirty="0"/>
              <a:t>J</a:t>
            </a:r>
            <a:r>
              <a:rPr lang="en-US" sz="2800" dirty="0" smtClean="0"/>
              <a:t>am 2013 (only 12.5% female)</a:t>
            </a:r>
          </a:p>
          <a:p>
            <a:r>
              <a:rPr lang="en-US" sz="2800" dirty="0"/>
              <a:t>T</a:t>
            </a:r>
            <a:r>
              <a:rPr lang="en-US" sz="2800" dirty="0" smtClean="0"/>
              <a:t>hey </a:t>
            </a:r>
            <a:r>
              <a:rPr lang="en-US" sz="2800" dirty="0"/>
              <a:t>can encourage poor software development </a:t>
            </a:r>
            <a:r>
              <a:rPr lang="en-US" sz="2800" dirty="0" smtClean="0"/>
              <a:t>practices</a:t>
            </a:r>
          </a:p>
          <a:p>
            <a:pPr lvl="1"/>
            <a:r>
              <a:rPr lang="en-US" sz="2800" dirty="0" smtClean="0"/>
              <a:t>Develop an entire project in 48 hours?</a:t>
            </a:r>
          </a:p>
          <a:p>
            <a:r>
              <a:rPr lang="en-US" sz="2800" dirty="0"/>
              <a:t>T</a:t>
            </a:r>
            <a:r>
              <a:rPr lang="en-US" sz="2800" dirty="0" smtClean="0"/>
              <a:t>hey </a:t>
            </a:r>
            <a:r>
              <a:rPr lang="en-US" sz="2800" dirty="0"/>
              <a:t>can reinforce the "nerd" </a:t>
            </a:r>
            <a:r>
              <a:rPr lang="en-US" sz="2800" dirty="0" smtClean="0"/>
              <a:t>0r “geek” stereotype</a:t>
            </a:r>
          </a:p>
          <a:p>
            <a:pPr lvl="1"/>
            <a:r>
              <a:rPr lang="en-US" sz="2800" dirty="0" smtClean="0"/>
              <a:t>Pay no attention to personal hygiene, stay up all night, working and talking about code the whole time</a:t>
            </a:r>
          </a:p>
          <a:p>
            <a:pPr marL="2286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132361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4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global hack local (TGHL)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294" y="2011680"/>
            <a:ext cx="11093824" cy="4206240"/>
          </a:xfrm>
        </p:spPr>
        <p:txBody>
          <a:bodyPr>
            <a:noAutofit/>
          </a:bodyPr>
          <a:lstStyle/>
          <a:p>
            <a:r>
              <a:rPr lang="en-US" sz="2800" dirty="0" smtClean="0"/>
              <a:t>Hackathons common at UBC</a:t>
            </a:r>
          </a:p>
          <a:p>
            <a:r>
              <a:rPr lang="en-US" sz="2800" dirty="0" smtClean="0"/>
              <a:t>Need in community from UBC’s CPSC 319 (</a:t>
            </a:r>
            <a:r>
              <a:rPr lang="x-none" sz="2800" dirty="0" smtClean="0"/>
              <a:t>Software </a:t>
            </a:r>
            <a:r>
              <a:rPr lang="x-none" sz="2800" dirty="0"/>
              <a:t>Engineering </a:t>
            </a:r>
            <a:r>
              <a:rPr lang="x-none" sz="2800" dirty="0" smtClean="0"/>
              <a:t>Project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Non-competitive</a:t>
            </a:r>
          </a:p>
          <a:p>
            <a:r>
              <a:rPr lang="en-US" sz="2800" dirty="0" smtClean="0"/>
              <a:t>Amplify collaboration</a:t>
            </a:r>
          </a:p>
          <a:p>
            <a:r>
              <a:rPr lang="en-US" sz="2800" dirty="0" smtClean="0"/>
              <a:t>Students were able to fill the needs present in the community</a:t>
            </a:r>
          </a:p>
          <a:p>
            <a:r>
              <a:rPr lang="en-US" sz="2800" dirty="0" smtClean="0"/>
              <a:t>Students were open to the challenge</a:t>
            </a:r>
          </a:p>
          <a:p>
            <a:r>
              <a:rPr lang="en-US" sz="2800" dirty="0" smtClean="0"/>
              <a:t>Students would be intrinsically motivated to help the community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163738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9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global hack local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Friday evening</a:t>
            </a:r>
          </a:p>
          <a:p>
            <a:pPr lvl="1"/>
            <a:r>
              <a:rPr lang="en-US" dirty="0" smtClean="0"/>
              <a:t>Overview of event, structure, themes</a:t>
            </a:r>
          </a:p>
          <a:p>
            <a:pPr lvl="1"/>
            <a:r>
              <a:rPr lang="en-US" dirty="0" smtClean="0"/>
              <a:t>Client pitches</a:t>
            </a:r>
          </a:p>
          <a:p>
            <a:pPr lvl="1"/>
            <a:r>
              <a:rPr lang="en-US" dirty="0" smtClean="0"/>
              <a:t>Dinner while chatting with clients</a:t>
            </a:r>
          </a:p>
          <a:p>
            <a:pPr lvl="1"/>
            <a:r>
              <a:rPr lang="en-US" dirty="0" smtClean="0"/>
              <a:t>Students chose projects</a:t>
            </a:r>
          </a:p>
          <a:p>
            <a:pPr lvl="1"/>
            <a:r>
              <a:rPr lang="en-US" dirty="0" smtClean="0"/>
              <a:t>Students could begin work after teams were formed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Saturday</a:t>
            </a:r>
          </a:p>
          <a:p>
            <a:pPr lvl="1"/>
            <a:r>
              <a:rPr lang="en-US" dirty="0" smtClean="0"/>
              <a:t>Work Day (interrupted by meals)</a:t>
            </a:r>
          </a:p>
          <a:p>
            <a:pPr lvl="1"/>
            <a:r>
              <a:rPr lang="en-US" dirty="0" smtClean="0"/>
              <a:t>Clients dropped by to chat with teams</a:t>
            </a:r>
          </a:p>
          <a:p>
            <a:r>
              <a:rPr lang="en-US" dirty="0" smtClean="0"/>
              <a:t>Sunday Morning/Early Afternoon</a:t>
            </a:r>
          </a:p>
          <a:p>
            <a:pPr lvl="1"/>
            <a:r>
              <a:rPr lang="en-US" dirty="0" smtClean="0"/>
              <a:t>Work to finish up projects</a:t>
            </a:r>
          </a:p>
          <a:p>
            <a:r>
              <a:rPr lang="en-US" dirty="0" smtClean="0"/>
              <a:t>Sunday (around 4pm)</a:t>
            </a:r>
          </a:p>
          <a:p>
            <a:pPr lvl="1"/>
            <a:r>
              <a:rPr lang="en-US" dirty="0" smtClean="0"/>
              <a:t>Team demonstrations of products</a:t>
            </a:r>
          </a:p>
          <a:p>
            <a:pPr lvl="1"/>
            <a:r>
              <a:rPr lang="en-US" dirty="0" smtClean="0"/>
              <a:t>Clients gave final wrap-up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06062" y="5513970"/>
            <a:ext cx="9277256" cy="1199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Throughout: mentors dropped in to help teams at different stages of development to offer advice and assistance.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141326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TGHL Demographics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TGHL 1 (March 2013)</a:t>
            </a:r>
          </a:p>
          <a:p>
            <a:pPr lvl="1"/>
            <a:r>
              <a:rPr lang="en-US" dirty="0" smtClean="0"/>
              <a:t>5 projects for 5 clients </a:t>
            </a:r>
          </a:p>
          <a:p>
            <a:pPr lvl="1"/>
            <a:r>
              <a:rPr lang="en-US" dirty="0" smtClean="0"/>
              <a:t>35 participants (35% female)</a:t>
            </a:r>
          </a:p>
          <a:p>
            <a:pPr lvl="1"/>
            <a:r>
              <a:rPr lang="en-US" dirty="0" smtClean="0"/>
              <a:t>23 first time hackathon participants, 6 veteran hackathon participants</a:t>
            </a:r>
          </a:p>
          <a:p>
            <a:r>
              <a:rPr lang="en-US" dirty="0" smtClean="0"/>
              <a:t>TGHL 2 (October 2013)</a:t>
            </a:r>
          </a:p>
          <a:p>
            <a:pPr lvl="1"/>
            <a:r>
              <a:rPr lang="en-US" dirty="0" smtClean="0"/>
              <a:t>8 projects for 7 clients </a:t>
            </a:r>
            <a:endParaRPr lang="en-US" dirty="0" smtClean="0"/>
          </a:p>
          <a:p>
            <a:pPr lvl="1"/>
            <a:r>
              <a:rPr lang="en-US" dirty="0" smtClean="0"/>
              <a:t>65 </a:t>
            </a:r>
            <a:r>
              <a:rPr lang="en-US" dirty="0" smtClean="0"/>
              <a:t>participants (30% female)</a:t>
            </a:r>
          </a:p>
          <a:p>
            <a:pPr lvl="1"/>
            <a:r>
              <a:rPr lang="en-US" dirty="0" smtClean="0"/>
              <a:t>40 first time hackathon participants, 7 veteran hackathon participants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091967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3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atmosphere was fun, excited and energized.  </a:t>
            </a:r>
          </a:p>
          <a:p>
            <a:r>
              <a:rPr lang="en-US" sz="2800" dirty="0" smtClean="0"/>
              <a:t>Plenty </a:t>
            </a:r>
            <a:r>
              <a:rPr lang="en-US" sz="2800" dirty="0"/>
              <a:t>of collaboration was observed during the events. </a:t>
            </a:r>
            <a:endParaRPr lang="en-US" sz="2800" dirty="0" smtClean="0"/>
          </a:p>
          <a:p>
            <a:pPr lvl="1"/>
            <a:r>
              <a:rPr lang="en-US" sz="2400" dirty="0" smtClean="0"/>
              <a:t>No competitive behaviors observed</a:t>
            </a:r>
            <a:endParaRPr lang="en-US" sz="2400" dirty="0"/>
          </a:p>
          <a:p>
            <a:r>
              <a:rPr lang="en-US" sz="2800" dirty="0" smtClean="0"/>
              <a:t>The </a:t>
            </a:r>
            <a:r>
              <a:rPr lang="en-US" sz="2800" dirty="0"/>
              <a:t>structure and expectations </a:t>
            </a:r>
            <a:r>
              <a:rPr lang="en-US" sz="2800" dirty="0" smtClean="0"/>
              <a:t>did not encourage crunch. </a:t>
            </a:r>
          </a:p>
          <a:p>
            <a:pPr lvl="1"/>
            <a:r>
              <a:rPr lang="en-US" sz="2400" dirty="0" smtClean="0"/>
              <a:t>Students mentored </a:t>
            </a:r>
            <a:r>
              <a:rPr lang="en-US" sz="2400" dirty="0"/>
              <a:t>around scope and realistic planning for the weekend.  </a:t>
            </a:r>
            <a:endParaRPr lang="en-US" sz="2400" dirty="0" smtClean="0"/>
          </a:p>
          <a:p>
            <a:r>
              <a:rPr lang="en-US" sz="2800" dirty="0" smtClean="0"/>
              <a:t>In </a:t>
            </a:r>
            <a:r>
              <a:rPr lang="en-US" sz="2800" dirty="0"/>
              <a:t>fact, on the first night after project teams were created, many participants chose to go home and get a good night's sleep and return the next morning to start work.</a:t>
            </a:r>
          </a:p>
        </p:txBody>
      </p:sp>
    </p:spTree>
    <p:extLst>
      <p:ext uri="{BB962C8B-B14F-4D97-AF65-F5344CB8AC3E}">
        <p14:creationId xmlns:p14="http://schemas.microsoft.com/office/powerpoint/2010/main" val="227883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 feedback – what made you decide to attend?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3200" dirty="0" smtClean="0"/>
              <a:t>Responses were coded into categories:</a:t>
            </a:r>
          </a:p>
          <a:p>
            <a:pPr lvl="1"/>
            <a:r>
              <a:rPr lang="en-US" sz="3200" dirty="0" smtClean="0"/>
              <a:t>Student </a:t>
            </a:r>
            <a:r>
              <a:rPr lang="en-US" sz="3200" dirty="0"/>
              <a:t>desire to learn, gain experience, try new </a:t>
            </a:r>
            <a:r>
              <a:rPr lang="en-US" sz="3200" dirty="0" smtClean="0"/>
              <a:t>things (18%, 40%)</a:t>
            </a:r>
            <a:endParaRPr lang="en-US" sz="3200" dirty="0"/>
          </a:p>
          <a:p>
            <a:pPr lvl="1"/>
            <a:r>
              <a:rPr lang="en-US" sz="3200" dirty="0"/>
              <a:t>Student desire to help non-profits, do something good for the community, work on “impactful” projects, solve real-world </a:t>
            </a:r>
            <a:r>
              <a:rPr lang="en-US" sz="3200" dirty="0" smtClean="0"/>
              <a:t>problems (28%, 19%)</a:t>
            </a:r>
            <a:endParaRPr lang="en-US" sz="3200" dirty="0"/>
          </a:p>
          <a:p>
            <a:pPr lvl="1"/>
            <a:r>
              <a:rPr lang="en-US" sz="3200" dirty="0"/>
              <a:t>Student desire to be part of the social group either because friends encouraged them to attend, friends were attending, or to come to know their peers </a:t>
            </a:r>
            <a:r>
              <a:rPr lang="en-US" sz="3200" dirty="0" smtClean="0"/>
              <a:t>better (18%, 25%)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18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 feedback - What aspect do you like the most?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Personal </a:t>
            </a:r>
            <a:r>
              <a:rPr lang="en-US" dirty="0"/>
              <a:t>and social aspect of the events, which included one’s team as well as the others at the events.  </a:t>
            </a:r>
            <a:r>
              <a:rPr lang="en-US" dirty="0" smtClean="0"/>
              <a:t>(34% and 43% of responses)</a:t>
            </a:r>
          </a:p>
          <a:p>
            <a:r>
              <a:rPr lang="en-US" dirty="0"/>
              <a:t>R</a:t>
            </a:r>
            <a:r>
              <a:rPr lang="en-US" dirty="0" smtClean="0"/>
              <a:t>eal </a:t>
            </a:r>
            <a:r>
              <a:rPr lang="en-US" dirty="0"/>
              <a:t>world projects and community aspect of the events. </a:t>
            </a:r>
            <a:r>
              <a:rPr lang="en-US" dirty="0" smtClean="0"/>
              <a:t>  (38% and 17% of responses)</a:t>
            </a:r>
          </a:p>
          <a:p>
            <a:r>
              <a:rPr lang="en-US" dirty="0" smtClean="0"/>
              <a:t>Sample responses	</a:t>
            </a:r>
            <a:endParaRPr lang="en-US" dirty="0"/>
          </a:p>
          <a:p>
            <a:pPr lvl="1"/>
            <a:r>
              <a:rPr lang="en-US" i="1" dirty="0" smtClean="0"/>
              <a:t>Collaborating </a:t>
            </a:r>
            <a:r>
              <a:rPr lang="en-US" i="1" dirty="0"/>
              <a:t>with and learning from each </a:t>
            </a:r>
            <a:r>
              <a:rPr lang="en-US" i="1" dirty="0" smtClean="0"/>
              <a:t>other</a:t>
            </a:r>
            <a:endParaRPr lang="en-US" dirty="0"/>
          </a:p>
          <a:p>
            <a:pPr lvl="1"/>
            <a:r>
              <a:rPr lang="en-US" i="1" dirty="0"/>
              <a:t>Getting lots done, realizing I know more about web dev than I thought</a:t>
            </a:r>
            <a:endParaRPr lang="en-US" dirty="0"/>
          </a:p>
          <a:p>
            <a:pPr lvl="1"/>
            <a:r>
              <a:rPr lang="en-US" i="1" dirty="0"/>
              <a:t>The non-competitive positive environment</a:t>
            </a:r>
            <a:endParaRPr lang="en-US" dirty="0"/>
          </a:p>
          <a:p>
            <a:pPr lvl="1"/>
            <a:r>
              <a:rPr lang="en-US" i="1" dirty="0" smtClean="0"/>
              <a:t>Learned </a:t>
            </a:r>
            <a:r>
              <a:rPr lang="en-US" i="1" dirty="0"/>
              <a:t>a lot. Also feel really fulfilled when finally done (especially it's for the community)</a:t>
            </a:r>
            <a:endParaRPr lang="en-US" dirty="0"/>
          </a:p>
          <a:p>
            <a:pPr lvl="1"/>
            <a:r>
              <a:rPr lang="en-US" i="1" dirty="0" smtClean="0"/>
              <a:t>Working </a:t>
            </a:r>
            <a:r>
              <a:rPr lang="en-US" i="1" dirty="0"/>
              <a:t>on a problem that has real world </a:t>
            </a:r>
            <a:r>
              <a:rPr lang="en-US" i="1" dirty="0" smtClean="0"/>
              <a:t>applications</a:t>
            </a:r>
            <a:endParaRPr lang="en-US" dirty="0"/>
          </a:p>
          <a:p>
            <a:pPr lvl="1"/>
            <a:r>
              <a:rPr lang="en-US" i="1" dirty="0"/>
              <a:t>Coding with awesome people and learning new stuff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310711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23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All </a:t>
            </a:r>
            <a:r>
              <a:rPr lang="en-US" sz="2800" dirty="0"/>
              <a:t>of the clients at both events were first-time participants in a hackathon.  </a:t>
            </a:r>
            <a:endParaRPr lang="en-US" sz="2800" dirty="0" smtClean="0"/>
          </a:p>
          <a:p>
            <a:r>
              <a:rPr lang="en-US" sz="2800" dirty="0" smtClean="0"/>
              <a:t>TGHL1</a:t>
            </a:r>
            <a:r>
              <a:rPr lang="en-US" sz="2800" dirty="0"/>
              <a:t>, all of the clients indicated that they would definitely be likely to participate in a community hackathon again. </a:t>
            </a:r>
            <a:endParaRPr lang="en-US" sz="2800" dirty="0" smtClean="0"/>
          </a:p>
          <a:p>
            <a:r>
              <a:rPr lang="en-US" sz="2800" dirty="0" smtClean="0"/>
              <a:t>TGHL </a:t>
            </a:r>
            <a:r>
              <a:rPr lang="en-US" sz="2800" dirty="0"/>
              <a:t>2, 6 of the 8 clients indicated they would definitely be likely to </a:t>
            </a:r>
            <a:r>
              <a:rPr lang="en-US" sz="2800" dirty="0" smtClean="0"/>
              <a:t>participate again</a:t>
            </a:r>
            <a:r>
              <a:rPr lang="en-US" sz="2800" dirty="0"/>
              <a:t>, </a:t>
            </a:r>
            <a:r>
              <a:rPr lang="en-US" sz="2800" dirty="0" smtClean="0"/>
              <a:t>while 2 </a:t>
            </a:r>
            <a:r>
              <a:rPr lang="en-US" sz="2800" dirty="0"/>
              <a:t>indicated that they were simply likely to participate.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159255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2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comments (Why would they participate again)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i="1" dirty="0" smtClean="0"/>
              <a:t>Wonderful </a:t>
            </a:r>
            <a:r>
              <a:rPr lang="en-US" i="1" dirty="0"/>
              <a:t>opportunity to support student learning and community partners</a:t>
            </a:r>
            <a:endParaRPr lang="en-US" dirty="0"/>
          </a:p>
          <a:p>
            <a:pPr lvl="0"/>
            <a:r>
              <a:rPr lang="en-US" i="1" dirty="0"/>
              <a:t>The students are amazing to work with</a:t>
            </a:r>
            <a:endParaRPr lang="en-US" dirty="0"/>
          </a:p>
          <a:p>
            <a:pPr lvl="0"/>
            <a:r>
              <a:rPr lang="en-US" i="1" dirty="0"/>
              <a:t>Really fun, great team building exercise, good cause connecting with young, smart people</a:t>
            </a:r>
            <a:endParaRPr lang="en-US" dirty="0"/>
          </a:p>
          <a:p>
            <a:pPr lvl="0"/>
            <a:r>
              <a:rPr lang="en-US" i="1" dirty="0"/>
              <a:t>Great fun. Great students. Reminds me of my misspent youth</a:t>
            </a:r>
            <a:endParaRPr lang="en-US" dirty="0"/>
          </a:p>
          <a:p>
            <a:pPr lvl="0"/>
            <a:r>
              <a:rPr lang="en-US" i="1" dirty="0"/>
              <a:t>How amazing all of these people were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230973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0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satisfaction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i="1" dirty="0" smtClean="0"/>
              <a:t>The </a:t>
            </a:r>
            <a:r>
              <a:rPr lang="en-US" i="1" dirty="0"/>
              <a:t>team really went above and beyond in taking my ideas and running with them.  They were able to create and visualize something that has only existed in my head as a concept.</a:t>
            </a:r>
            <a:endParaRPr lang="en-US" dirty="0"/>
          </a:p>
          <a:p>
            <a:pPr lvl="0"/>
            <a:r>
              <a:rPr lang="en-US" i="1" dirty="0"/>
              <a:t>From our community, we will involve more.  This is fantastic; we got more results than we expected!  Well done.</a:t>
            </a:r>
            <a:endParaRPr lang="en-US" dirty="0"/>
          </a:p>
          <a:p>
            <a:r>
              <a:rPr lang="en-US" i="1" dirty="0"/>
              <a:t>I am really happy with what my team accomplished.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091967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4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Non-competitive atmosphere achieved</a:t>
            </a:r>
          </a:p>
          <a:p>
            <a:r>
              <a:rPr lang="en-US" sz="3200" dirty="0" smtClean="0"/>
              <a:t>Showed students the social relevance of computing</a:t>
            </a:r>
          </a:p>
          <a:p>
            <a:r>
              <a:rPr lang="en-US" sz="3200" dirty="0" smtClean="0"/>
              <a:t>Social environment was considered positive by participants</a:t>
            </a:r>
          </a:p>
          <a:p>
            <a:r>
              <a:rPr lang="en-US" sz="3200" dirty="0" smtClean="0"/>
              <a:t>Clients simply “fell in love” with the students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5123396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2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Food</a:t>
            </a:r>
          </a:p>
          <a:p>
            <a:pPr lvl="1"/>
            <a:r>
              <a:rPr lang="en-US" sz="2800" dirty="0" smtClean="0"/>
              <a:t>63% of surveys mentioned food in some way</a:t>
            </a:r>
          </a:p>
          <a:p>
            <a:pPr lvl="1"/>
            <a:endParaRPr lang="en-US" sz="2800" dirty="0" smtClean="0"/>
          </a:p>
          <a:p>
            <a:r>
              <a:rPr lang="en-US" sz="2800" dirty="0" smtClean="0"/>
              <a:t>“Post-hackathon” problem</a:t>
            </a:r>
          </a:p>
          <a:p>
            <a:pPr lvl="1"/>
            <a:r>
              <a:rPr lang="en-US" sz="2800" dirty="0" smtClean="0"/>
              <a:t>Follow-through</a:t>
            </a:r>
          </a:p>
          <a:p>
            <a:pPr lvl="1"/>
            <a:r>
              <a:rPr lang="en-US" sz="2800" dirty="0" smtClean="0"/>
              <a:t>Installation of software</a:t>
            </a:r>
          </a:p>
          <a:p>
            <a:pPr lvl="1"/>
            <a:r>
              <a:rPr lang="en-US" sz="2800" dirty="0" smtClean="0"/>
              <a:t>Changes/improvements</a:t>
            </a:r>
          </a:p>
          <a:p>
            <a:pPr lvl="1"/>
            <a:r>
              <a:rPr lang="en-US" sz="2800" dirty="0" smtClean="0"/>
              <a:t>Extend the passion beyond the weekend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4606095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1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Facebook</a:t>
            </a:r>
          </a:p>
          <a:p>
            <a:r>
              <a:rPr lang="en-US" sz="3600" dirty="0" smtClean="0"/>
              <a:t>UBC's </a:t>
            </a:r>
            <a:r>
              <a:rPr lang="en-US" sz="3600" dirty="0"/>
              <a:t>Centre for Community Engaged </a:t>
            </a:r>
            <a:r>
              <a:rPr lang="en-US" sz="3600" dirty="0" smtClean="0"/>
              <a:t>Learning</a:t>
            </a:r>
          </a:p>
          <a:p>
            <a:r>
              <a:rPr lang="en-US" sz="3600" dirty="0" smtClean="0"/>
              <a:t>UBC's </a:t>
            </a:r>
            <a:r>
              <a:rPr lang="en-US" sz="3600" dirty="0"/>
              <a:t>Faculty of </a:t>
            </a:r>
            <a:r>
              <a:rPr lang="en-US" sz="3600" dirty="0" smtClean="0"/>
              <a:t>Science</a:t>
            </a:r>
          </a:p>
          <a:p>
            <a:r>
              <a:rPr lang="en-US" sz="3600" dirty="0"/>
              <a:t>T</a:t>
            </a:r>
            <a:r>
              <a:rPr lang="en-US" sz="3600" dirty="0" smtClean="0"/>
              <a:t>he </a:t>
            </a:r>
            <a:r>
              <a:rPr lang="en-US" sz="3600" dirty="0"/>
              <a:t>Centre for Digital </a:t>
            </a:r>
            <a:r>
              <a:rPr lang="en-US" sz="3600" dirty="0" smtClean="0"/>
              <a:t>Media</a:t>
            </a:r>
          </a:p>
          <a:p>
            <a:r>
              <a:rPr lang="en-US" sz="3600" dirty="0" smtClean="0"/>
              <a:t>UBC's </a:t>
            </a:r>
            <a:r>
              <a:rPr lang="en-US" sz="3600" dirty="0"/>
              <a:t>Department of Computer </a:t>
            </a:r>
            <a:r>
              <a:rPr lang="en-US" sz="3600" dirty="0" smtClean="0"/>
              <a:t>Science</a:t>
            </a:r>
          </a:p>
          <a:p>
            <a:r>
              <a:rPr lang="en-US" sz="3600" dirty="0" smtClean="0"/>
              <a:t>Michele Ng</a:t>
            </a:r>
            <a:endParaRPr lang="en-US" sz="36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4606095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8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TGHL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" lvl="1">
              <a:spcBef>
                <a:spcPts val="1200"/>
              </a:spcBef>
              <a:spcAft>
                <a:spcPts val="200"/>
              </a:spcAft>
            </a:pPr>
            <a:r>
              <a:rPr lang="en-US" dirty="0" smtClean="0"/>
              <a:t>TGHL 1: Burnaby </a:t>
            </a:r>
            <a:r>
              <a:rPr lang="en-US" dirty="0"/>
              <a:t>School Board, BC Cancer Agency, </a:t>
            </a:r>
            <a:r>
              <a:rPr lang="en-US" dirty="0" err="1"/>
              <a:t>SelfDesign</a:t>
            </a:r>
            <a:r>
              <a:rPr lang="en-US" dirty="0"/>
              <a:t>/PCRS, </a:t>
            </a:r>
            <a:r>
              <a:rPr lang="en-US" dirty="0" err="1"/>
              <a:t>PeerNetBC</a:t>
            </a:r>
            <a:r>
              <a:rPr lang="en-US" dirty="0"/>
              <a:t>, and Delta Youth </a:t>
            </a:r>
            <a:r>
              <a:rPr lang="en-US" dirty="0" smtClean="0"/>
              <a:t>Orchestra</a:t>
            </a:r>
          </a:p>
          <a:p>
            <a:pPr marL="182880" lvl="1">
              <a:spcBef>
                <a:spcPts val="1200"/>
              </a:spcBef>
              <a:spcAft>
                <a:spcPts val="200"/>
              </a:spcAft>
            </a:pPr>
            <a:r>
              <a:rPr lang="en-US" dirty="0" smtClean="0"/>
              <a:t>TGHL 2: BC </a:t>
            </a:r>
            <a:r>
              <a:rPr lang="en-US" dirty="0"/>
              <a:t>Centre for Employment Excellence, Neil Squire Society, BC Association of Family Resource Programs, Sunshine Coast Botanical Garden Society, UBC Department of Medicine, Writer's Exchange and Climb and Conquer Society </a:t>
            </a:r>
            <a:r>
              <a:rPr lang="en-US" dirty="0" smtClean="0"/>
              <a:t>Canada</a:t>
            </a:r>
            <a:endParaRPr lang="en-US" dirty="0"/>
          </a:p>
          <a:p>
            <a:pPr marL="182880" lvl="1">
              <a:spcBef>
                <a:spcPts val="1200"/>
              </a:spcBef>
              <a:spcAft>
                <a:spcPts val="200"/>
              </a:spcAft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03" y="4606095"/>
            <a:ext cx="1695597" cy="22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0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114</TotalTime>
  <Words>1006</Words>
  <Application>Microsoft Office PowerPoint</Application>
  <PresentationFormat>Widescreen</PresentationFormat>
  <Paragraphs>134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Corbel</vt:lpstr>
      <vt:lpstr>Wingdings</vt:lpstr>
      <vt:lpstr>Banded</vt:lpstr>
      <vt:lpstr>Understanding and Improving the Culture of Hackathons </vt:lpstr>
      <vt:lpstr>Hackathons and game jams</vt:lpstr>
      <vt:lpstr>Hackathons: Positives</vt:lpstr>
      <vt:lpstr>Hackathons: Negatives</vt:lpstr>
      <vt:lpstr>Think global hack local (TGHL)</vt:lpstr>
      <vt:lpstr>Think global hack local format</vt:lpstr>
      <vt:lpstr>TGHL Demographics</vt:lpstr>
      <vt:lpstr>General observations</vt:lpstr>
      <vt:lpstr>Participant feedback – what made you decide to attend?</vt:lpstr>
      <vt:lpstr>Participant feedback - What aspect do you like the most?</vt:lpstr>
      <vt:lpstr>Client Feedback</vt:lpstr>
      <vt:lpstr>Client comments (Why would they participate again)</vt:lpstr>
      <vt:lpstr>Client satisfaction</vt:lpstr>
      <vt:lpstr>conclusions</vt:lpstr>
      <vt:lpstr>Challenges FOR THE FUTURE</vt:lpstr>
      <vt:lpstr>acknowledgments</vt:lpstr>
      <vt:lpstr>TGHL Clients</vt:lpstr>
    </vt:vector>
  </TitlesOfParts>
  <Company>Rochester Institute of Technology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and Improving the Culture of Hackathons</dc:title>
  <dc:creator>Adrienne Decker</dc:creator>
  <cp:lastModifiedBy>Adrienne Decker</cp:lastModifiedBy>
  <cp:revision>18</cp:revision>
  <dcterms:created xsi:type="dcterms:W3CDTF">2015-10-22T19:33:32Z</dcterms:created>
  <dcterms:modified xsi:type="dcterms:W3CDTF">2015-10-23T16:25:05Z</dcterms:modified>
</cp:coreProperties>
</file>