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2" r:id="rId4"/>
    <p:sldId id="305" r:id="rId5"/>
    <p:sldId id="303" r:id="rId6"/>
    <p:sldId id="306" r:id="rId7"/>
    <p:sldId id="304" r:id="rId8"/>
    <p:sldId id="28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5019" autoAdjust="0"/>
  </p:normalViewPr>
  <p:slideViewPr>
    <p:cSldViewPr snapToGrid="0">
      <p:cViewPr varScale="1">
        <p:scale>
          <a:sx n="94" d="100"/>
          <a:sy n="94" d="100"/>
        </p:scale>
        <p:origin x="6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88B86-F95C-458B-A972-FBF6CA74E150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1A369-5AC0-4026-8C42-F16BBA146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4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accent3"/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 descr="Image result for purple crown"/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AA89AA"/>
              </a:clrFrom>
              <a:clrTo>
                <a:srgbClr val="AA89A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0"/>
          <a:stretch/>
        </p:blipFill>
        <p:spPr bwMode="auto">
          <a:xfrm rot="19850175">
            <a:off x="-196599" y="186532"/>
            <a:ext cx="3330620" cy="168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47942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3164" y="365125"/>
            <a:ext cx="8910636" cy="1325563"/>
          </a:xfrm>
        </p:spPr>
        <p:txBody>
          <a:bodyPr/>
          <a:lstStyle>
            <a:lvl1pPr>
              <a:defRPr b="1">
                <a:solidFill>
                  <a:srgbClr val="5E00C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9300"/>
            <a:ext cx="10515600" cy="3967164"/>
          </a:xfrm>
        </p:spPr>
        <p:txBody>
          <a:bodyPr/>
          <a:lstStyle>
            <a:lvl1pPr>
              <a:lnSpc>
                <a:spcPct val="130000"/>
              </a:lnSpc>
              <a:defRPr/>
            </a:lvl1pPr>
            <a:lvl2pPr>
              <a:lnSpc>
                <a:spcPct val="130000"/>
              </a:lnSpc>
              <a:defRPr/>
            </a:lvl2pPr>
            <a:lvl3pPr>
              <a:lnSpc>
                <a:spcPct val="130000"/>
              </a:lnSpc>
              <a:defRPr/>
            </a:lvl3pPr>
            <a:lvl4pPr>
              <a:lnSpc>
                <a:spcPct val="130000"/>
              </a:lnSpc>
              <a:defRPr/>
            </a:lvl4pPr>
            <a:lvl5pPr>
              <a:lnSpc>
                <a:spcPct val="13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3074" name="Picture 2" descr="Image result for purple crow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6" y="361170"/>
            <a:ext cx="2325688" cy="132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070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4588" y="1709738"/>
            <a:ext cx="893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174" y="4589464"/>
            <a:ext cx="7661275" cy="1230312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7030A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2" descr="Image result for purple crown"/>
          <p:cNvPicPr>
            <a:picLocks noChangeAspect="1" noChangeArrowheads="1"/>
          </p:cNvPicPr>
          <p:nvPr userDrawn="1"/>
        </p:nvPicPr>
        <p:blipFill rotWithShape="1">
          <a:blip r:embed="rId2">
            <a:clrChange>
              <a:clrFrom>
                <a:srgbClr val="AA89AA"/>
              </a:clrFrom>
              <a:clrTo>
                <a:srgbClr val="AA89A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0"/>
          <a:stretch/>
        </p:blipFill>
        <p:spPr bwMode="auto">
          <a:xfrm rot="19850175">
            <a:off x="-7079" y="1191878"/>
            <a:ext cx="6723676" cy="340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05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37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52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84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3286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308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4947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F65489-E6F5-419F-A676-70D3CBFD9608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6749DF-E0B4-4DB2-BD09-131AC3AD4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2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F65489-E6F5-419F-A676-70D3CBFD9608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6749DF-E0B4-4DB2-BD09-131AC3AD4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6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6091449"/>
            <a:ext cx="1371600" cy="61935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724025" y="6253599"/>
            <a:ext cx="497205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l"/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RIT Center for Media, Arts, Games,</a:t>
            </a:r>
            <a:r>
              <a:rPr lang="en-US" sz="1200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Interaction &amp; Creativity</a:t>
            </a:r>
          </a:p>
          <a:p>
            <a:pPr algn="l"/>
            <a:r>
              <a:rPr lang="en-US" sz="1200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MAGIC.RIT.EDU | WWW.RIT.EDU</a:t>
            </a:r>
            <a:endParaRPr 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172" y="6172524"/>
            <a:ext cx="1629789" cy="61935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8357174" y="6213250"/>
            <a:ext cx="2500313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r"/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School of Interactive Games and Media</a:t>
            </a:r>
            <a:endParaRPr lang="en-US" sz="1200" baseline="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r"/>
            <a:r>
              <a:rPr lang="en-US" sz="1200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IGM.RIT.EDU</a:t>
            </a:r>
            <a:endParaRPr 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2" descr="B. Thomas Golisano College of Computing and Information Sciences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731" y="6000352"/>
            <a:ext cx="940524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1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5E00CC"/>
                </a:solidFill>
              </a:rPr>
              <a:t>Evaluating the Long Term Impact of Pre-College Computing Activities</a:t>
            </a:r>
            <a:endParaRPr lang="en-US" dirty="0">
              <a:solidFill>
                <a:srgbClr val="5E00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977" y="3686174"/>
            <a:ext cx="11504427" cy="18526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Adrienne Decker</a:t>
            </a:r>
          </a:p>
          <a:p>
            <a:r>
              <a:rPr lang="en-US" dirty="0" smtClean="0"/>
              <a:t>Assistant Professor, School of Interactive Games and Media</a:t>
            </a:r>
          </a:p>
          <a:p>
            <a:r>
              <a:rPr lang="en-US" dirty="0" smtClean="0"/>
              <a:t>Member, RIT Center for Media, Arts, Games, Interaction &amp; Creativity (MAGIC)</a:t>
            </a:r>
          </a:p>
          <a:p>
            <a:r>
              <a:rPr lang="en-US" dirty="0" smtClean="0"/>
              <a:t>Rochester Institute of Technology</a:t>
            </a:r>
          </a:p>
          <a:p>
            <a:r>
              <a:rPr lang="en-US" dirty="0" smtClean="0"/>
              <a:t>Adrienne.Decker@rit.edu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Outreach?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9300"/>
            <a:ext cx="11016488" cy="3967164"/>
          </a:xfrm>
        </p:spPr>
        <p:txBody>
          <a:bodyPr>
            <a:normAutofit/>
          </a:bodyPr>
          <a:lstStyle/>
          <a:p>
            <a:r>
              <a:rPr lang="en-US" sz="2600" dirty="0" smtClean="0"/>
              <a:t>Game Development has worse diversity numbers than computing</a:t>
            </a:r>
          </a:p>
          <a:p>
            <a:pPr lvl="1"/>
            <a:r>
              <a:rPr lang="en-US" sz="2200" dirty="0" smtClean="0"/>
              <a:t>Pipeline Study (McGill, Settle, Decker; Computer Science Education, 2013)</a:t>
            </a:r>
            <a:r>
              <a:rPr lang="en-US" sz="2200" dirty="0" smtClean="0"/>
              <a:t> </a:t>
            </a:r>
          </a:p>
          <a:p>
            <a:pPr lvl="1"/>
            <a:endParaRPr lang="en-US" sz="2200" dirty="0" smtClean="0"/>
          </a:p>
          <a:p>
            <a:r>
              <a:rPr lang="en-US" sz="2600" dirty="0" smtClean="0"/>
              <a:t>Computing has been trying outreach for years, let’s try that!</a:t>
            </a:r>
          </a:p>
          <a:p>
            <a:pPr lvl="1"/>
            <a:r>
              <a:rPr lang="en-US" sz="2200" dirty="0" smtClean="0"/>
              <a:t>What works?</a:t>
            </a:r>
          </a:p>
        </p:txBody>
      </p:sp>
    </p:spTree>
    <p:extLst>
      <p:ext uri="{BB962C8B-B14F-4D97-AF65-F5344CB8AC3E}">
        <p14:creationId xmlns:p14="http://schemas.microsoft.com/office/powerpoint/2010/main" val="193449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Impacts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lit review </a:t>
            </a:r>
            <a:r>
              <a:rPr lang="en-US" dirty="0" smtClean="0"/>
              <a:t>(SIGCSE 2016; SIGCSE 2017)</a:t>
            </a:r>
            <a:endParaRPr lang="en-US" dirty="0" smtClean="0"/>
          </a:p>
          <a:p>
            <a:pPr lvl="1"/>
            <a:r>
              <a:rPr lang="en-US" dirty="0" smtClean="0"/>
              <a:t>7,265 articles published 2009-2015 in 16 </a:t>
            </a:r>
            <a:r>
              <a:rPr lang="en-US" dirty="0"/>
              <a:t>venues (SIGCSE, FIE, </a:t>
            </a:r>
            <a:r>
              <a:rPr lang="en-US" dirty="0" err="1"/>
              <a:t>ITiCSE</a:t>
            </a:r>
            <a:r>
              <a:rPr lang="en-US" dirty="0"/>
              <a:t>, ICER, </a:t>
            </a:r>
            <a:r>
              <a:rPr lang="en-US" dirty="0" smtClean="0"/>
              <a:t>CSE, </a:t>
            </a:r>
            <a:r>
              <a:rPr lang="en-US" dirty="0"/>
              <a:t>TOCE, AJIS, ACEC, AJE, EDUCON, IEEE Transactions on Education, ISJ, JRPIT, JECR, </a:t>
            </a:r>
            <a:r>
              <a:rPr lang="en-US" dirty="0" err="1"/>
              <a:t>Koli</a:t>
            </a:r>
            <a:r>
              <a:rPr lang="en-US" dirty="0"/>
              <a:t>, </a:t>
            </a:r>
            <a:r>
              <a:rPr lang="en-US" dirty="0" err="1" smtClean="0"/>
              <a:t>WiPSCE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98 articles concerned outreach</a:t>
            </a:r>
          </a:p>
          <a:p>
            <a:pPr lvl="1"/>
            <a:r>
              <a:rPr lang="en-US" dirty="0" smtClean="0"/>
              <a:t>Only 9 had longitudinal studies</a:t>
            </a:r>
          </a:p>
          <a:p>
            <a:pPr lvl="2"/>
            <a:r>
              <a:rPr lang="en-US" dirty="0" smtClean="0"/>
              <a:t>Duration of study ranged from 3 months to 10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Recollective</a:t>
            </a:r>
            <a:r>
              <a:rPr lang="en-US" dirty="0" smtClean="0"/>
              <a:t>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770 participants across 6 different institutions</a:t>
            </a:r>
          </a:p>
          <a:p>
            <a:r>
              <a:rPr lang="en-US" dirty="0" smtClean="0"/>
              <a:t>45.3% of respondents indicated participation in a pre-college computing outreach activity</a:t>
            </a:r>
          </a:p>
          <a:p>
            <a:r>
              <a:rPr lang="en-US" dirty="0" smtClean="0"/>
              <a:t>Participation rate differed between genders and across ethnicities</a:t>
            </a:r>
          </a:p>
          <a:p>
            <a:r>
              <a:rPr lang="en-US" dirty="0" smtClean="0"/>
              <a:t>Correlation between race/gender and choice of computing major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938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So….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decided to write a grant proposal that expanded upon our work</a:t>
            </a:r>
          </a:p>
          <a:p>
            <a:pPr lvl="1"/>
            <a:r>
              <a:rPr lang="en-US" dirty="0" smtClean="0"/>
              <a:t>Phase 1 (Year 1): Identify the current state of pre-college computing outreach programs including evidence of their efficacy and create a searchable database of information to help researchers study these activities</a:t>
            </a:r>
          </a:p>
        </p:txBody>
      </p:sp>
    </p:spTree>
    <p:extLst>
      <p:ext uri="{BB962C8B-B14F-4D97-AF65-F5344CB8AC3E}">
        <p14:creationId xmlns:p14="http://schemas.microsoft.com/office/powerpoint/2010/main" val="338279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Focus Group convened to determine how the site should work</a:t>
            </a:r>
          </a:p>
          <a:p>
            <a:r>
              <a:rPr lang="en-US" dirty="0" smtClean="0"/>
              <a:t>Website concept testing complete</a:t>
            </a:r>
          </a:p>
          <a:p>
            <a:r>
              <a:rPr lang="en-US" dirty="0" smtClean="0"/>
              <a:t>Data curation underway</a:t>
            </a:r>
          </a:p>
          <a:p>
            <a:r>
              <a:rPr lang="en-US" dirty="0" smtClean="0"/>
              <a:t>Alpha testing of the site complete by end of May</a:t>
            </a:r>
          </a:p>
          <a:p>
            <a:r>
              <a:rPr lang="en-US" dirty="0" smtClean="0"/>
              <a:t>Full rollout over summer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99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So….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Phase 2 (Years 2-5)</a:t>
            </a:r>
          </a:p>
          <a:p>
            <a:pPr lvl="1"/>
            <a:r>
              <a:rPr lang="en-US" dirty="0" smtClean="0"/>
              <a:t>Use data from Phase 1 to refine our </a:t>
            </a:r>
            <a:r>
              <a:rPr lang="en-US" dirty="0" err="1" smtClean="0"/>
              <a:t>recollective</a:t>
            </a:r>
            <a:r>
              <a:rPr lang="en-US" dirty="0" smtClean="0"/>
              <a:t> instrument </a:t>
            </a:r>
          </a:p>
          <a:p>
            <a:pPr lvl="1"/>
            <a:r>
              <a:rPr lang="en-US" dirty="0" smtClean="0"/>
              <a:t>Create, validate, and publicize a process for collecting and analyzing short-term and long-term data from program coordinators</a:t>
            </a:r>
          </a:p>
          <a:p>
            <a:pPr lvl="1"/>
            <a:r>
              <a:rPr lang="en-US" dirty="0" smtClean="0"/>
              <a:t>Analysis of findings and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74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29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8">
      <a:majorFont>
        <a:latin typeface="Monotype Corsiva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</TotalTime>
  <Words>320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Lucida Bright</vt:lpstr>
      <vt:lpstr>Monotype Corsiva</vt:lpstr>
      <vt:lpstr>Wingdings</vt:lpstr>
      <vt:lpstr>Office Theme</vt:lpstr>
      <vt:lpstr>Evaluating the Long Term Impact of Pre-College Computing Activities</vt:lpstr>
      <vt:lpstr>Why Outreach?</vt:lpstr>
      <vt:lpstr>Long Term Impacts  </vt:lpstr>
      <vt:lpstr>Recollective Study</vt:lpstr>
      <vt:lpstr>So…. </vt:lpstr>
      <vt:lpstr>Phase 1 Progress</vt:lpstr>
      <vt:lpstr>So…. </vt:lpstr>
      <vt:lpstr>Questions?</vt:lpstr>
    </vt:vector>
  </TitlesOfParts>
  <Company>Rochester Institute of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Adrienne Decker</dc:creator>
  <cp:lastModifiedBy>Adrienne Decker</cp:lastModifiedBy>
  <cp:revision>34</cp:revision>
  <dcterms:created xsi:type="dcterms:W3CDTF">2016-09-22T22:50:06Z</dcterms:created>
  <dcterms:modified xsi:type="dcterms:W3CDTF">2017-04-24T18:57:08Z</dcterms:modified>
</cp:coreProperties>
</file>