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4" r:id="rId3"/>
    <p:sldId id="257" r:id="rId4"/>
    <p:sldId id="258" r:id="rId5"/>
    <p:sldId id="259" r:id="rId6"/>
    <p:sldId id="265" r:id="rId7"/>
    <p:sldId id="260" r:id="rId8"/>
    <p:sldId id="271" r:id="rId9"/>
    <p:sldId id="263" r:id="rId10"/>
    <p:sldId id="264" r:id="rId11"/>
    <p:sldId id="267" r:id="rId12"/>
    <p:sldId id="272" r:id="rId13"/>
    <p:sldId id="270" r:id="rId14"/>
    <p:sldId id="269" r:id="rId15"/>
    <p:sldId id="266" r:id="rId16"/>
    <p:sldId id="268" r:id="rId17"/>
    <p:sldId id="261" r:id="rId18"/>
    <p:sldId id="262"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4676" autoAdjust="0"/>
  </p:normalViewPr>
  <p:slideViewPr>
    <p:cSldViewPr>
      <p:cViewPr varScale="1">
        <p:scale>
          <a:sx n="87" d="100"/>
          <a:sy n="87" d="100"/>
        </p:scale>
        <p:origin x="-1458" y="-84"/>
      </p:cViewPr>
      <p:guideLst>
        <p:guide orient="horz" pos="2160"/>
        <p:guide pos="2880"/>
      </p:guideLst>
    </p:cSldViewPr>
  </p:slideViewPr>
  <p:outlineViewPr>
    <p:cViewPr>
      <p:scale>
        <a:sx n="33" d="100"/>
        <a:sy n="33" d="100"/>
      </p:scale>
      <p:origin x="0" y="30876"/>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AEDC76-8126-4565-B960-90CFCB2EEE3F}" type="datetimeFigureOut">
              <a:rPr lang="en-US" smtClean="0"/>
              <a:t>10/11/2012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AEDC76-8126-4565-B960-90CFCB2EEE3F}" type="datetimeFigureOut">
              <a:rPr lang="en-US" smtClean="0"/>
              <a:t>10/11/2012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AEDC76-8126-4565-B960-90CFCB2EEE3F}" type="datetimeFigureOut">
              <a:rPr lang="en-US" smtClean="0"/>
              <a:t>10/11/2012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AEDC76-8126-4565-B960-90CFCB2EEE3F}" type="datetimeFigureOut">
              <a:rPr lang="en-US" smtClean="0"/>
              <a:t>10/11/2012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AEDC76-8126-4565-B960-90CFCB2EEE3F}" type="datetimeFigureOut">
              <a:rPr lang="en-US" smtClean="0"/>
              <a:t>10/11/2012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AEDC76-8126-4565-B960-90CFCB2EEE3F}" type="datetimeFigureOut">
              <a:rPr lang="en-US" smtClean="0"/>
              <a:t>10/11/2012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AEDC76-8126-4565-B960-90CFCB2EEE3F}" type="datetimeFigureOut">
              <a:rPr lang="en-US" smtClean="0"/>
              <a:t>10/11/2012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AEDC76-8126-4565-B960-90CFCB2EEE3F}" type="datetimeFigureOut">
              <a:rPr lang="en-US" smtClean="0"/>
              <a:t>10/11/2012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AEDC76-8126-4565-B960-90CFCB2EEE3F}" type="datetimeFigureOut">
              <a:rPr lang="en-US" smtClean="0"/>
              <a:t>10/11/2012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3F9409-D519-418B-85D7-E8E47CC37B82}" type="slidenum">
              <a:rPr lang="en-US" smtClean="0"/>
              <a:t>‹#›</a:t>
            </a:fld>
            <a:endParaRPr lang="en-US"/>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AEDC76-8126-4565-B960-90CFCB2EEE3F}" type="datetimeFigureOut">
              <a:rPr lang="en-US" smtClean="0"/>
              <a:t>10/11/2012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AEDC76-8126-4565-B960-90CFCB2EEE3F}" type="datetimeFigureOut">
              <a:rPr lang="en-US" smtClean="0"/>
              <a:t>10/11/2012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3F9409-D519-418B-85D7-E8E47CC37B8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E5AEDC76-8126-4565-B960-90CFCB2EEE3F}" type="datetimeFigureOut">
              <a:rPr lang="en-US" smtClean="0"/>
              <a:t>10/11/2012</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203F9409-D519-418B-85D7-E8E47CC37B82}" type="slidenum">
              <a:rPr lang="en-US" smtClean="0"/>
              <a:t>‹#›</a:t>
            </a:fld>
            <a:endParaRPr lang="en-US"/>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ratch.mit.edu/" TargetMode="External"/><Relationship Id="rId2" Type="http://schemas.openxmlformats.org/officeDocument/2006/relationships/hyperlink" Target="http://ase.tufts.edu/DevTech/ScratchJr/ScratchJrHome.asp" TargetMode="External"/><Relationship Id="rId1" Type="http://schemas.openxmlformats.org/officeDocument/2006/relationships/slideLayout" Target="../slideLayouts/slideLayout2.xml"/><Relationship Id="rId4" Type="http://schemas.openxmlformats.org/officeDocument/2006/relationships/hyperlink" Target="http://scratched.media.mit.edu/"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nlvm.usu.edu/en/nav/frames_asid_141_g_1_t_3.html?open=activities&amp;from=grade_g_1.html" TargetMode="External"/><Relationship Id="rId2" Type="http://schemas.openxmlformats.org/officeDocument/2006/relationships/hyperlink" Target="http://nlvm.usu.edu/en/nav/vlibrary.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terrapinlogo.com/bee-bot.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csta.acm.org/Curriculum/sub/CurrFiles/472.11CTTeacherResources_2ed-SP-vF.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s.hmc.edu/twiki/bin/view/CS5/2013Version" TargetMode="External"/><Relationship Id="rId2" Type="http://schemas.openxmlformats.org/officeDocument/2006/relationships/hyperlink" Target="https://www.cs.hmc.edu/twiki/bin/view/CS5/2012Versio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games.thinkingmyself.com/analog" TargetMode="External"/><Relationship Id="rId2" Type="http://schemas.openxmlformats.org/officeDocument/2006/relationships/hyperlink" Target="http://games.thinkingmyself.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etoysillinois.or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csta.acm.org/Curriculum/sub/CurrFiles/CSTA_K-12_CSS.pdf" TargetMode="External"/><Relationship Id="rId2" Type="http://schemas.openxmlformats.org/officeDocument/2006/relationships/hyperlink" Target="http://csta.acm.org/Curriculum/sub/CurrFiles/CS_K-8_Building_a_Foundation.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csta.acm.org/index.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nsf.gov/cise/csbyt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3276600"/>
            <a:ext cx="7117180" cy="1470025"/>
          </a:xfrm>
        </p:spPr>
        <p:txBody>
          <a:bodyPr/>
          <a:lstStyle/>
          <a:p>
            <a:r>
              <a:rPr lang="en-US" dirty="0"/>
              <a:t>Computer Science K–8:</a:t>
            </a:r>
            <a:br>
              <a:rPr lang="en-US" dirty="0"/>
            </a:br>
            <a:r>
              <a:rPr lang="en-US" dirty="0"/>
              <a:t>Building a Strong Foundation</a:t>
            </a:r>
          </a:p>
        </p:txBody>
      </p:sp>
      <p:sp>
        <p:nvSpPr>
          <p:cNvPr id="3" name="Subtitle 2"/>
          <p:cNvSpPr>
            <a:spLocks noGrp="1"/>
          </p:cNvSpPr>
          <p:nvPr>
            <p:ph type="subTitle" idx="1"/>
          </p:nvPr>
        </p:nvSpPr>
        <p:spPr>
          <a:xfrm>
            <a:off x="990600" y="4724400"/>
            <a:ext cx="3505200" cy="1752600"/>
          </a:xfrm>
        </p:spPr>
        <p:txBody>
          <a:bodyPr>
            <a:normAutofit lnSpcReduction="10000"/>
          </a:bodyPr>
          <a:lstStyle/>
          <a:p>
            <a:r>
              <a:rPr lang="en-US" dirty="0" smtClean="0"/>
              <a:t>Adrienne Decker</a:t>
            </a:r>
          </a:p>
          <a:p>
            <a:r>
              <a:rPr lang="en-US" dirty="0" smtClean="0"/>
              <a:t>School of Interactive Games &amp; Media</a:t>
            </a:r>
          </a:p>
          <a:p>
            <a:r>
              <a:rPr lang="en-US" dirty="0" smtClean="0"/>
              <a:t>Rochester Institute of Technology</a:t>
            </a:r>
            <a:endParaRPr lang="en-US" dirty="0"/>
          </a:p>
        </p:txBody>
      </p:sp>
      <p:sp>
        <p:nvSpPr>
          <p:cNvPr id="4" name="TextBox 3"/>
          <p:cNvSpPr txBox="1"/>
          <p:nvPr/>
        </p:nvSpPr>
        <p:spPr>
          <a:xfrm>
            <a:off x="4800600" y="4724400"/>
            <a:ext cx="3733800" cy="1482457"/>
          </a:xfrm>
          <a:prstGeom prst="rect">
            <a:avLst/>
          </a:prstGeom>
          <a:noFill/>
        </p:spPr>
        <p:txBody>
          <a:bodyPr wrap="square" rtlCol="0">
            <a:spAutoFit/>
          </a:bodyPr>
          <a:lstStyle/>
          <a:p>
            <a:pPr>
              <a:lnSpc>
                <a:spcPct val="90000"/>
              </a:lnSpc>
              <a:spcBef>
                <a:spcPts val="480"/>
              </a:spcBef>
              <a:spcAft>
                <a:spcPts val="600"/>
              </a:spcAft>
            </a:pPr>
            <a:r>
              <a:rPr lang="en-US" sz="2000" dirty="0" smtClean="0">
                <a:solidFill>
                  <a:schemeClr val="tx2"/>
                </a:solidFill>
              </a:rPr>
              <a:t>Carl </a:t>
            </a:r>
            <a:r>
              <a:rPr lang="en-US" sz="2000" dirty="0" err="1" smtClean="0">
                <a:solidFill>
                  <a:schemeClr val="tx2"/>
                </a:solidFill>
              </a:rPr>
              <a:t>Alphonce</a:t>
            </a:r>
            <a:endParaRPr lang="en-US" sz="2000" dirty="0" smtClean="0">
              <a:solidFill>
                <a:schemeClr val="tx2"/>
              </a:solidFill>
            </a:endParaRPr>
          </a:p>
          <a:p>
            <a:pPr>
              <a:lnSpc>
                <a:spcPct val="90000"/>
              </a:lnSpc>
              <a:spcBef>
                <a:spcPts val="480"/>
              </a:spcBef>
              <a:spcAft>
                <a:spcPts val="600"/>
              </a:spcAft>
            </a:pPr>
            <a:r>
              <a:rPr lang="en-US" sz="2000" dirty="0" smtClean="0">
                <a:solidFill>
                  <a:schemeClr val="tx2"/>
                </a:solidFill>
              </a:rPr>
              <a:t>Department of Computer Science &amp; Engineering</a:t>
            </a:r>
          </a:p>
          <a:p>
            <a:pPr>
              <a:lnSpc>
                <a:spcPct val="90000"/>
              </a:lnSpc>
              <a:spcBef>
                <a:spcPts val="480"/>
              </a:spcBef>
              <a:spcAft>
                <a:spcPts val="600"/>
              </a:spcAft>
            </a:pPr>
            <a:r>
              <a:rPr lang="en-US" sz="2000" dirty="0" smtClean="0">
                <a:solidFill>
                  <a:schemeClr val="tx2"/>
                </a:solidFill>
              </a:rPr>
              <a:t>University at Buffalo</a:t>
            </a:r>
            <a:endParaRPr lang="en-US" sz="2000" dirty="0">
              <a:solidFill>
                <a:schemeClr val="tx2"/>
              </a:solidFill>
            </a:endParaRPr>
          </a:p>
        </p:txBody>
      </p:sp>
    </p:spTree>
    <p:extLst>
      <p:ext uri="{BB962C8B-B14F-4D97-AF65-F5344CB8AC3E}">
        <p14:creationId xmlns:p14="http://schemas.microsoft.com/office/powerpoint/2010/main" val="2423559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presentation is on the web</a:t>
            </a:r>
            <a:endParaRPr lang="en-US" dirty="0"/>
          </a:p>
        </p:txBody>
      </p:sp>
      <p:sp>
        <p:nvSpPr>
          <p:cNvPr id="3" name="Content Placeholder 2"/>
          <p:cNvSpPr>
            <a:spLocks noGrp="1"/>
          </p:cNvSpPr>
          <p:nvPr>
            <p:ph idx="1"/>
          </p:nvPr>
        </p:nvSpPr>
        <p:spPr/>
        <p:txBody>
          <a:bodyPr anchor="t">
            <a:normAutofit/>
          </a:bodyPr>
          <a:lstStyle/>
          <a:p>
            <a:pPr marL="0" indent="0">
              <a:buNone/>
            </a:pPr>
            <a:r>
              <a:rPr lang="en-US" sz="2400" dirty="0"/>
              <a:t>https://sites.google.com/site/wnycsta</a:t>
            </a:r>
            <a:r>
              <a:rPr lang="en-US" sz="2400" dirty="0" smtClean="0"/>
              <a:t>/</a:t>
            </a:r>
          </a:p>
          <a:p>
            <a:pPr marL="0" indent="0">
              <a:buNone/>
            </a:pPr>
            <a:endParaRPr lang="en-US" sz="2400" dirty="0"/>
          </a:p>
          <a:p>
            <a:pPr marL="0" indent="0">
              <a:buNone/>
            </a:pPr>
            <a:r>
              <a:rPr lang="en-US" sz="2400" dirty="0" smtClean="0"/>
              <a:t>Look for Fall Conference 2012 Page</a:t>
            </a:r>
            <a:endParaRPr lang="en-US" sz="2400" dirty="0"/>
          </a:p>
        </p:txBody>
      </p:sp>
    </p:spTree>
    <p:extLst>
      <p:ext uri="{BB962C8B-B14F-4D97-AF65-F5344CB8AC3E}">
        <p14:creationId xmlns:p14="http://schemas.microsoft.com/office/powerpoint/2010/main" val="18565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p:txBody>
          <a:bodyPr/>
          <a:lstStyle/>
          <a:p>
            <a:r>
              <a:rPr lang="en-US" dirty="0" smtClean="0"/>
              <a:t>We know there is a computing pipeline problem</a:t>
            </a:r>
          </a:p>
          <a:p>
            <a:r>
              <a:rPr lang="en-US" dirty="0" smtClean="0"/>
              <a:t>One example (AP Computer Science)</a:t>
            </a:r>
          </a:p>
          <a:p>
            <a:pPr lvl="1"/>
            <a:r>
              <a:rPr lang="en-US" dirty="0" smtClean="0"/>
              <a:t>In 2008, 17% of the tests taken in AP CS were taken by women.</a:t>
            </a:r>
          </a:p>
          <a:p>
            <a:pPr lvl="1"/>
            <a:r>
              <a:rPr lang="en-US" dirty="0" smtClean="0"/>
              <a:t>But, 55% of the AP exams overall were taken by women</a:t>
            </a:r>
          </a:p>
          <a:p>
            <a:pPr lvl="1"/>
            <a:r>
              <a:rPr lang="en-US" dirty="0" smtClean="0"/>
              <a:t>Underrepresented minorities take 11% of the AP CS exams, they take 19% of the overall AP exams.</a:t>
            </a:r>
            <a:endParaRPr lang="en-US" dirty="0"/>
          </a:p>
        </p:txBody>
      </p:sp>
    </p:spTree>
    <p:extLst>
      <p:ext uri="{BB962C8B-B14F-4D97-AF65-F5344CB8AC3E}">
        <p14:creationId xmlns:p14="http://schemas.microsoft.com/office/powerpoint/2010/main" val="839747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3" name="Content Placeholder 2"/>
          <p:cNvSpPr>
            <a:spLocks noGrp="1"/>
          </p:cNvSpPr>
          <p:nvPr>
            <p:ph idx="1"/>
          </p:nvPr>
        </p:nvSpPr>
        <p:spPr/>
        <p:txBody>
          <a:bodyPr/>
          <a:lstStyle/>
          <a:p>
            <a:r>
              <a:rPr lang="en-US" dirty="0" smtClean="0"/>
              <a:t>Spark interest earlier in the pipeline</a:t>
            </a:r>
          </a:p>
          <a:p>
            <a:r>
              <a:rPr lang="en-US" dirty="0" smtClean="0"/>
              <a:t>Earlier than high school</a:t>
            </a:r>
          </a:p>
          <a:p>
            <a:r>
              <a:rPr lang="en-US" dirty="0" smtClean="0"/>
              <a:t>Earlier than middle school</a:t>
            </a:r>
          </a:p>
          <a:p>
            <a:r>
              <a:rPr lang="en-US" dirty="0" smtClean="0"/>
              <a:t>Start in Kindergarten</a:t>
            </a:r>
            <a:endParaRPr lang="en-US" dirty="0"/>
          </a:p>
        </p:txBody>
      </p:sp>
    </p:spTree>
    <p:extLst>
      <p:ext uri="{BB962C8B-B14F-4D97-AF65-F5344CB8AC3E}">
        <p14:creationId xmlns:p14="http://schemas.microsoft.com/office/powerpoint/2010/main" val="3719335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Kindergarten?</a:t>
            </a:r>
            <a:endParaRPr lang="en-US" dirty="0"/>
          </a:p>
        </p:txBody>
      </p:sp>
      <p:sp>
        <p:nvSpPr>
          <p:cNvPr id="3" name="Content Placeholder 2"/>
          <p:cNvSpPr>
            <a:spLocks noGrp="1"/>
          </p:cNvSpPr>
          <p:nvPr>
            <p:ph idx="1"/>
          </p:nvPr>
        </p:nvSpPr>
        <p:spPr/>
        <p:txBody>
          <a:bodyPr/>
          <a:lstStyle/>
          <a:p>
            <a:r>
              <a:rPr lang="en-US" dirty="0" smtClean="0"/>
              <a:t>It’s actually not a new idea, Seymour </a:t>
            </a:r>
            <a:r>
              <a:rPr lang="en-US" dirty="0" err="1" smtClean="0"/>
              <a:t>Papert</a:t>
            </a:r>
            <a:r>
              <a:rPr lang="en-US" dirty="0" smtClean="0"/>
              <a:t> created the first programming language to be used by children (LOGO) in 1967.  </a:t>
            </a:r>
          </a:p>
          <a:p>
            <a:r>
              <a:rPr lang="en-US" dirty="0" smtClean="0"/>
              <a:t>He felt that even children as young as kindergarten could become engaged with programming.</a:t>
            </a:r>
            <a:endParaRPr lang="en-US" dirty="0"/>
          </a:p>
        </p:txBody>
      </p:sp>
    </p:spTree>
    <p:extLst>
      <p:ext uri="{BB962C8B-B14F-4D97-AF65-F5344CB8AC3E}">
        <p14:creationId xmlns:p14="http://schemas.microsoft.com/office/powerpoint/2010/main" val="2120608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Scratch &amp; Scratch </a:t>
            </a:r>
            <a:r>
              <a:rPr lang="en-US" dirty="0" err="1" smtClean="0"/>
              <a:t>Jr</a:t>
            </a:r>
            <a:endParaRPr lang="en-US" dirty="0"/>
          </a:p>
        </p:txBody>
      </p:sp>
      <p:sp>
        <p:nvSpPr>
          <p:cNvPr id="3" name="Content Placeholder 2"/>
          <p:cNvSpPr>
            <a:spLocks noGrp="1"/>
          </p:cNvSpPr>
          <p:nvPr>
            <p:ph idx="1"/>
          </p:nvPr>
        </p:nvSpPr>
        <p:spPr>
          <a:xfrm>
            <a:off x="1009442" y="1807361"/>
            <a:ext cx="7524957" cy="4051437"/>
          </a:xfrm>
        </p:spPr>
        <p:txBody>
          <a:bodyPr/>
          <a:lstStyle/>
          <a:p>
            <a:r>
              <a:rPr lang="en-US" dirty="0" smtClean="0"/>
              <a:t>Scratch </a:t>
            </a:r>
            <a:r>
              <a:rPr lang="en-US" dirty="0" err="1" smtClean="0"/>
              <a:t>Jr</a:t>
            </a:r>
            <a:r>
              <a:rPr lang="en-US" dirty="0" smtClean="0"/>
              <a:t> (Pre-K through Grade 2)</a:t>
            </a:r>
          </a:p>
          <a:p>
            <a:r>
              <a:rPr lang="en-US" dirty="0">
                <a:hlinkClick r:id="rId2"/>
              </a:rPr>
              <a:t>http://</a:t>
            </a:r>
            <a:r>
              <a:rPr lang="en-US" dirty="0" smtClean="0">
                <a:hlinkClick r:id="rId2"/>
              </a:rPr>
              <a:t>ase.tufts.edu/DevTech/ScratchJr/ScratchJrHome.asp</a:t>
            </a:r>
            <a:endParaRPr lang="en-US" dirty="0" smtClean="0"/>
          </a:p>
          <a:p>
            <a:endParaRPr lang="en-US" dirty="0" smtClean="0"/>
          </a:p>
          <a:p>
            <a:r>
              <a:rPr lang="en-US" dirty="0" smtClean="0"/>
              <a:t>Scratch (Ages 8+)</a:t>
            </a:r>
          </a:p>
          <a:p>
            <a:r>
              <a:rPr lang="en-US" dirty="0" smtClean="0">
                <a:hlinkClick r:id="rId3"/>
              </a:rPr>
              <a:t>http://</a:t>
            </a:r>
            <a:r>
              <a:rPr lang="en-US" dirty="0" smtClean="0">
                <a:hlinkClick r:id="rId3"/>
              </a:rPr>
              <a:t>scratch.mit.edu</a:t>
            </a:r>
            <a:endParaRPr lang="en-US" dirty="0" smtClean="0"/>
          </a:p>
          <a:p>
            <a:endParaRPr lang="en-US" dirty="0"/>
          </a:p>
          <a:p>
            <a:r>
              <a:rPr lang="en-US" dirty="0" smtClean="0"/>
              <a:t>Scratch for educators website:</a:t>
            </a:r>
          </a:p>
          <a:p>
            <a:r>
              <a:rPr lang="en-US" dirty="0">
                <a:hlinkClick r:id="rId4"/>
              </a:rPr>
              <a:t>http://scratched.media.mit.edu</a:t>
            </a:r>
            <a:r>
              <a:rPr lang="en-US" dirty="0" smtClean="0">
                <a:hlinkClick r:id="rId4"/>
              </a:rPr>
              <a:t>/</a:t>
            </a:r>
            <a:endParaRPr lang="en-US" dirty="0" smtClean="0"/>
          </a:p>
        </p:txBody>
      </p:sp>
    </p:spTree>
    <p:extLst>
      <p:ext uri="{BB962C8B-B14F-4D97-AF65-F5344CB8AC3E}">
        <p14:creationId xmlns:p14="http://schemas.microsoft.com/office/powerpoint/2010/main" val="15524699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a:t>
            </a:r>
            <a:r>
              <a:rPr lang="en-US" dirty="0" err="1" smtClean="0"/>
              <a:t>Manipulatives</a:t>
            </a:r>
            <a:endParaRPr lang="en-US" dirty="0"/>
          </a:p>
        </p:txBody>
      </p:sp>
      <p:sp>
        <p:nvSpPr>
          <p:cNvPr id="3" name="Content Placeholder 2"/>
          <p:cNvSpPr>
            <a:spLocks noGrp="1"/>
          </p:cNvSpPr>
          <p:nvPr>
            <p:ph idx="1"/>
          </p:nvPr>
        </p:nvSpPr>
        <p:spPr/>
        <p:txBody>
          <a:bodyPr/>
          <a:lstStyle/>
          <a:p>
            <a:r>
              <a:rPr lang="en-US" dirty="0" smtClean="0"/>
              <a:t>The Virtual </a:t>
            </a:r>
            <a:r>
              <a:rPr lang="en-US" dirty="0" err="1" smtClean="0"/>
              <a:t>Manipulatives</a:t>
            </a:r>
            <a:r>
              <a:rPr lang="en-US" dirty="0" smtClean="0"/>
              <a:t> Library</a:t>
            </a:r>
          </a:p>
          <a:p>
            <a:r>
              <a:rPr lang="en-US" dirty="0" smtClean="0">
                <a:hlinkClick r:id="rId2"/>
              </a:rPr>
              <a:t>http</a:t>
            </a:r>
            <a:r>
              <a:rPr lang="en-US" dirty="0">
                <a:hlinkClick r:id="rId2"/>
              </a:rPr>
              <a:t>://</a:t>
            </a:r>
            <a:r>
              <a:rPr lang="en-US" dirty="0" smtClean="0">
                <a:hlinkClick r:id="rId2"/>
              </a:rPr>
              <a:t>nlvm.usu.edu/en/nav/vlibrary.html</a:t>
            </a:r>
            <a:endParaRPr lang="en-US" dirty="0" smtClean="0"/>
          </a:p>
          <a:p>
            <a:endParaRPr lang="en-US" dirty="0"/>
          </a:p>
          <a:p>
            <a:r>
              <a:rPr lang="en-US" dirty="0" smtClean="0"/>
              <a:t>Ladybug Maze</a:t>
            </a:r>
          </a:p>
          <a:p>
            <a:r>
              <a:rPr lang="en-US" dirty="0">
                <a:hlinkClick r:id="rId3"/>
              </a:rPr>
              <a:t>http://</a:t>
            </a:r>
            <a:r>
              <a:rPr lang="en-US" dirty="0" smtClean="0">
                <a:hlinkClick r:id="rId3"/>
              </a:rPr>
              <a:t>nlvm.usu.edu/en/nav/frames_asid_141_g_1_t_3.html?open=activities&amp;from=grade_g_1.html</a:t>
            </a:r>
            <a:endParaRPr lang="en-US" dirty="0" smtClean="0"/>
          </a:p>
          <a:p>
            <a:endParaRPr lang="en-US" dirty="0"/>
          </a:p>
        </p:txBody>
      </p:sp>
    </p:spTree>
    <p:extLst>
      <p:ext uri="{BB962C8B-B14F-4D97-AF65-F5344CB8AC3E}">
        <p14:creationId xmlns:p14="http://schemas.microsoft.com/office/powerpoint/2010/main" val="231010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Bee-bots</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www.terrapinlogo.com/bee-bot.php</a:t>
            </a:r>
            <a:endParaRPr lang="en-US" dirty="0" smtClean="0"/>
          </a:p>
          <a:p>
            <a:endParaRPr lang="en-US" dirty="0"/>
          </a:p>
          <a:p>
            <a:r>
              <a:rPr lang="en-US" dirty="0" smtClean="0"/>
              <a:t>Simple robot programming to get the bee to spell words</a:t>
            </a:r>
            <a:endParaRPr lang="en-US" dirty="0"/>
          </a:p>
        </p:txBody>
      </p:sp>
    </p:spTree>
    <p:extLst>
      <p:ext uri="{BB962C8B-B14F-4D97-AF65-F5344CB8AC3E}">
        <p14:creationId xmlns:p14="http://schemas.microsoft.com/office/powerpoint/2010/main" val="2625309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Computational Thinking</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csta.acm.org/Curriculum/sub/CurrFiles/472.11CTTeacherResources_2ed-SP-vF.pdf</a:t>
            </a:r>
            <a:endParaRPr lang="en-US" dirty="0" smtClean="0"/>
          </a:p>
          <a:p>
            <a:endParaRPr lang="en-US" dirty="0"/>
          </a:p>
          <a:p>
            <a:r>
              <a:rPr lang="en-US" dirty="0" smtClean="0"/>
              <a:t>Learning Experiences centered around computational thinking in K-12 classrooms.</a:t>
            </a:r>
          </a:p>
          <a:p>
            <a:r>
              <a:rPr lang="en-US" dirty="0" smtClean="0"/>
              <a:t>Fully developed lessons with grade level, relation back to the common core standards.</a:t>
            </a:r>
            <a:endParaRPr lang="en-US" dirty="0"/>
          </a:p>
        </p:txBody>
      </p:sp>
    </p:spTree>
    <p:extLst>
      <p:ext uri="{BB962C8B-B14F-4D97-AF65-F5344CB8AC3E}">
        <p14:creationId xmlns:p14="http://schemas.microsoft.com/office/powerpoint/2010/main" val="23780315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School Computer Science</a:t>
            </a:r>
            <a:endParaRPr lang="en-US" dirty="0"/>
          </a:p>
        </p:txBody>
      </p:sp>
      <p:sp>
        <p:nvSpPr>
          <p:cNvPr id="3" name="Content Placeholder 2"/>
          <p:cNvSpPr>
            <a:spLocks noGrp="1"/>
          </p:cNvSpPr>
          <p:nvPr>
            <p:ph idx="1"/>
          </p:nvPr>
        </p:nvSpPr>
        <p:spPr>
          <a:xfrm>
            <a:off x="1009442" y="1807361"/>
            <a:ext cx="7296357" cy="4051437"/>
          </a:xfrm>
        </p:spPr>
        <p:txBody>
          <a:bodyPr/>
          <a:lstStyle/>
          <a:p>
            <a:r>
              <a:rPr lang="en-US" dirty="0">
                <a:hlinkClick r:id="rId2"/>
              </a:rPr>
              <a:t>https://</a:t>
            </a:r>
            <a:r>
              <a:rPr lang="en-US" dirty="0" smtClean="0">
                <a:hlinkClick r:id="rId2"/>
              </a:rPr>
              <a:t>www.cs.hmc.edu/twiki/bin/view/CS5/2012Version</a:t>
            </a:r>
            <a:endParaRPr lang="en-US" dirty="0" smtClean="0">
              <a:hlinkClick r:id="rId3"/>
            </a:endParaRPr>
          </a:p>
          <a:p>
            <a:r>
              <a:rPr lang="en-US" dirty="0" smtClean="0">
                <a:hlinkClick r:id="rId3"/>
              </a:rPr>
              <a:t>https</a:t>
            </a:r>
            <a:r>
              <a:rPr lang="en-US" dirty="0">
                <a:hlinkClick r:id="rId3"/>
              </a:rPr>
              <a:t>://</a:t>
            </a:r>
            <a:r>
              <a:rPr lang="en-US" dirty="0" smtClean="0">
                <a:hlinkClick r:id="rId3"/>
              </a:rPr>
              <a:t>www.cs.hmc.edu/twiki/bin/view/CS5/2013Version</a:t>
            </a:r>
            <a:endParaRPr lang="en-US" dirty="0" smtClean="0"/>
          </a:p>
          <a:p>
            <a:endParaRPr lang="en-US" dirty="0"/>
          </a:p>
          <a:p>
            <a:r>
              <a:rPr lang="en-US" dirty="0" smtClean="0"/>
              <a:t>Curriculum for middle school (possibly tech </a:t>
            </a:r>
            <a:r>
              <a:rPr lang="en-US" dirty="0" err="1" smtClean="0"/>
              <a:t>ed</a:t>
            </a:r>
            <a:r>
              <a:rPr lang="en-US" dirty="0" smtClean="0"/>
              <a:t> class).  Gives daily lesson plans and activities for integrating and introducing computing concepts</a:t>
            </a:r>
            <a:endParaRPr lang="en-US" dirty="0"/>
          </a:p>
        </p:txBody>
      </p:sp>
    </p:spTree>
    <p:extLst>
      <p:ext uri="{BB962C8B-B14F-4D97-AF65-F5344CB8AC3E}">
        <p14:creationId xmlns:p14="http://schemas.microsoft.com/office/powerpoint/2010/main" val="3854075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Myself</a:t>
            </a:r>
            <a:endParaRPr lang="en-US" dirty="0"/>
          </a:p>
        </p:txBody>
      </p:sp>
      <p:sp>
        <p:nvSpPr>
          <p:cNvPr id="3" name="Content Placeholder 2"/>
          <p:cNvSpPr>
            <a:spLocks noGrp="1"/>
          </p:cNvSpPr>
          <p:nvPr>
            <p:ph idx="1"/>
          </p:nvPr>
        </p:nvSpPr>
        <p:spPr/>
        <p:txBody>
          <a:bodyPr/>
          <a:lstStyle/>
          <a:p>
            <a:r>
              <a:rPr lang="en-US" dirty="0">
                <a:hlinkClick r:id="rId2"/>
              </a:rPr>
              <a:t>http://games.thinkingmyself.com</a:t>
            </a:r>
            <a:r>
              <a:rPr lang="en-US" dirty="0" smtClean="0">
                <a:hlinkClick r:id="rId2"/>
              </a:rPr>
              <a:t>/</a:t>
            </a:r>
            <a:endParaRPr lang="en-US" dirty="0"/>
          </a:p>
          <a:p>
            <a:r>
              <a:rPr lang="en-US" dirty="0" smtClean="0"/>
              <a:t>Computational Thinking lessons through online game interface.</a:t>
            </a:r>
          </a:p>
          <a:p>
            <a:endParaRPr lang="en-US" dirty="0"/>
          </a:p>
          <a:p>
            <a:r>
              <a:rPr lang="en-US" dirty="0" smtClean="0"/>
              <a:t>Non-digital versions available here:</a:t>
            </a:r>
          </a:p>
          <a:p>
            <a:r>
              <a:rPr lang="en-US" dirty="0">
                <a:hlinkClick r:id="rId3"/>
              </a:rPr>
              <a:t>http://</a:t>
            </a:r>
            <a:r>
              <a:rPr lang="en-US" dirty="0" smtClean="0">
                <a:hlinkClick r:id="rId3"/>
              </a:rPr>
              <a:t>games.thinkingmyself.com/analog</a:t>
            </a:r>
            <a:endParaRPr lang="en-US" dirty="0" smtClean="0"/>
          </a:p>
        </p:txBody>
      </p:sp>
    </p:spTree>
    <p:extLst>
      <p:ext uri="{BB962C8B-B14F-4D97-AF65-F5344CB8AC3E}">
        <p14:creationId xmlns:p14="http://schemas.microsoft.com/office/powerpoint/2010/main" val="1745730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EToys</a:t>
            </a:r>
            <a:endParaRPr lang="en-US" dirty="0"/>
          </a:p>
        </p:txBody>
      </p:sp>
      <p:sp>
        <p:nvSpPr>
          <p:cNvPr id="3" name="Content Placeholder 2"/>
          <p:cNvSpPr>
            <a:spLocks noGrp="1"/>
          </p:cNvSpPr>
          <p:nvPr>
            <p:ph idx="1"/>
          </p:nvPr>
        </p:nvSpPr>
        <p:spPr/>
        <p:txBody>
          <a:bodyPr/>
          <a:lstStyle/>
          <a:p>
            <a:r>
              <a:rPr lang="en-US" dirty="0">
                <a:hlinkClick r:id="rId2"/>
              </a:rPr>
              <a:t>http://etoysillinois.org/</a:t>
            </a:r>
            <a:endParaRPr lang="en-US" dirty="0"/>
          </a:p>
          <a:p>
            <a:endParaRPr lang="en-US" dirty="0" smtClean="0"/>
          </a:p>
          <a:p>
            <a:r>
              <a:rPr lang="en-US" dirty="0" smtClean="0"/>
              <a:t>Lesson plans for using </a:t>
            </a:r>
            <a:r>
              <a:rPr lang="en-US" dirty="0" err="1" smtClean="0"/>
              <a:t>etoys</a:t>
            </a:r>
            <a:r>
              <a:rPr lang="en-US" dirty="0" smtClean="0"/>
              <a:t> available in the K-8 report </a:t>
            </a:r>
            <a:endParaRPr lang="en-US" dirty="0"/>
          </a:p>
        </p:txBody>
      </p:sp>
    </p:spTree>
    <p:extLst>
      <p:ext uri="{BB962C8B-B14F-4D97-AF65-F5344CB8AC3E}">
        <p14:creationId xmlns:p14="http://schemas.microsoft.com/office/powerpoint/2010/main" val="692400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Programming Environments (Aimed at younger audiences)</a:t>
            </a:r>
            <a:endParaRPr lang="en-US" dirty="0"/>
          </a:p>
        </p:txBody>
      </p:sp>
      <p:sp>
        <p:nvSpPr>
          <p:cNvPr id="3" name="Content Placeholder 2"/>
          <p:cNvSpPr>
            <a:spLocks noGrp="1"/>
          </p:cNvSpPr>
          <p:nvPr>
            <p:ph idx="1"/>
          </p:nvPr>
        </p:nvSpPr>
        <p:spPr/>
        <p:txBody>
          <a:bodyPr/>
          <a:lstStyle/>
          <a:p>
            <a:r>
              <a:rPr lang="en-US" dirty="0" smtClean="0"/>
              <a:t>Alice</a:t>
            </a:r>
          </a:p>
          <a:p>
            <a:r>
              <a:rPr lang="en-US" dirty="0" smtClean="0"/>
              <a:t>Scratch</a:t>
            </a:r>
            <a:endParaRPr lang="en-US" dirty="0"/>
          </a:p>
        </p:txBody>
      </p:sp>
    </p:spTree>
    <p:extLst>
      <p:ext uri="{BB962C8B-B14F-4D97-AF65-F5344CB8AC3E}">
        <p14:creationId xmlns:p14="http://schemas.microsoft.com/office/powerpoint/2010/main" val="1043400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Game Creation Environments</a:t>
            </a:r>
            <a:endParaRPr lang="en-US" dirty="0"/>
          </a:p>
        </p:txBody>
      </p:sp>
      <p:sp>
        <p:nvSpPr>
          <p:cNvPr id="3" name="Content Placeholder 2"/>
          <p:cNvSpPr>
            <a:spLocks noGrp="1"/>
          </p:cNvSpPr>
          <p:nvPr>
            <p:ph idx="1"/>
          </p:nvPr>
        </p:nvSpPr>
        <p:spPr/>
        <p:txBody>
          <a:bodyPr/>
          <a:lstStyle/>
          <a:p>
            <a:r>
              <a:rPr lang="en-US" dirty="0" err="1" smtClean="0"/>
              <a:t>GameMaker</a:t>
            </a:r>
            <a:endParaRPr lang="en-US" dirty="0" smtClean="0"/>
          </a:p>
          <a:p>
            <a:r>
              <a:rPr lang="en-US" dirty="0" err="1" smtClean="0"/>
              <a:t>Kodu</a:t>
            </a:r>
            <a:endParaRPr lang="en-US" dirty="0" smtClean="0"/>
          </a:p>
          <a:p>
            <a:r>
              <a:rPr lang="en-US" dirty="0" err="1" smtClean="0"/>
              <a:t>Greenfoot</a:t>
            </a:r>
            <a:endParaRPr lang="en-US" dirty="0"/>
          </a:p>
        </p:txBody>
      </p:sp>
    </p:spTree>
    <p:extLst>
      <p:ext uri="{BB962C8B-B14F-4D97-AF65-F5344CB8AC3E}">
        <p14:creationId xmlns:p14="http://schemas.microsoft.com/office/powerpoint/2010/main" val="4128823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CSTA K-12 Curriculum</a:t>
            </a:r>
            <a:endParaRPr lang="en-US" dirty="0"/>
          </a:p>
        </p:txBody>
      </p:sp>
      <p:sp>
        <p:nvSpPr>
          <p:cNvPr id="3" name="Content Placeholder 2"/>
          <p:cNvSpPr>
            <a:spLocks noGrp="1"/>
          </p:cNvSpPr>
          <p:nvPr>
            <p:ph idx="1"/>
          </p:nvPr>
        </p:nvSpPr>
        <p:spPr/>
        <p:txBody>
          <a:bodyPr>
            <a:normAutofit/>
          </a:bodyPr>
          <a:lstStyle/>
          <a:p>
            <a:r>
              <a:rPr lang="en-US" dirty="0" smtClean="0"/>
              <a:t>Model curriculum for infusing computing in the K-12 classroom</a:t>
            </a:r>
          </a:p>
          <a:p>
            <a:r>
              <a:rPr lang="en-US" dirty="0" smtClean="0"/>
              <a:t>K–8 </a:t>
            </a:r>
            <a:r>
              <a:rPr lang="en-US" dirty="0"/>
              <a:t>learning objectives </a:t>
            </a:r>
            <a:endParaRPr lang="en-US" dirty="0" smtClean="0"/>
          </a:p>
          <a:p>
            <a:pPr lvl="1"/>
            <a:r>
              <a:rPr lang="en-US" dirty="0" smtClean="0"/>
              <a:t>Computational Thinking</a:t>
            </a:r>
          </a:p>
          <a:p>
            <a:pPr lvl="1"/>
            <a:r>
              <a:rPr lang="en-US" dirty="0" smtClean="0"/>
              <a:t>Collaboration</a:t>
            </a:r>
            <a:endParaRPr lang="en-US" dirty="0"/>
          </a:p>
          <a:p>
            <a:pPr lvl="1"/>
            <a:r>
              <a:rPr lang="en-US" dirty="0" smtClean="0"/>
              <a:t>Computing </a:t>
            </a:r>
            <a:r>
              <a:rPr lang="en-US" dirty="0"/>
              <a:t>Practice and </a:t>
            </a:r>
            <a:r>
              <a:rPr lang="en-US" dirty="0" smtClean="0"/>
              <a:t>Programming</a:t>
            </a:r>
          </a:p>
          <a:p>
            <a:pPr lvl="1"/>
            <a:r>
              <a:rPr lang="en-US" dirty="0" smtClean="0"/>
              <a:t>Computers </a:t>
            </a:r>
            <a:r>
              <a:rPr lang="en-US" dirty="0"/>
              <a:t>and Communication </a:t>
            </a:r>
            <a:r>
              <a:rPr lang="en-US" dirty="0" smtClean="0"/>
              <a:t>Devices</a:t>
            </a:r>
          </a:p>
          <a:p>
            <a:pPr lvl="1"/>
            <a:r>
              <a:rPr lang="en-US" dirty="0" smtClean="0"/>
              <a:t>Community</a:t>
            </a:r>
            <a:r>
              <a:rPr lang="en-US" dirty="0"/>
              <a:t>, </a:t>
            </a:r>
            <a:r>
              <a:rPr lang="en-US" dirty="0" smtClean="0"/>
              <a:t>Global and </a:t>
            </a:r>
            <a:r>
              <a:rPr lang="en-US" dirty="0"/>
              <a:t>Ethical </a:t>
            </a:r>
            <a:r>
              <a:rPr lang="en-US" dirty="0" smtClean="0"/>
              <a:t>Impacts</a:t>
            </a:r>
          </a:p>
        </p:txBody>
      </p:sp>
    </p:spTree>
    <p:extLst>
      <p:ext uri="{BB962C8B-B14F-4D97-AF65-F5344CB8AC3E}">
        <p14:creationId xmlns:p14="http://schemas.microsoft.com/office/powerpoint/2010/main" val="1621567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CSTA K-12 Curriculum</a:t>
            </a:r>
            <a:endParaRPr lang="en-US" dirty="0"/>
          </a:p>
        </p:txBody>
      </p:sp>
      <p:sp>
        <p:nvSpPr>
          <p:cNvPr id="3" name="Content Placeholder 2"/>
          <p:cNvSpPr>
            <a:spLocks noGrp="1"/>
          </p:cNvSpPr>
          <p:nvPr>
            <p:ph idx="1"/>
          </p:nvPr>
        </p:nvSpPr>
        <p:spPr/>
        <p:txBody>
          <a:bodyPr/>
          <a:lstStyle/>
          <a:p>
            <a:r>
              <a:rPr lang="en-US" dirty="0"/>
              <a:t>Each objective is further broken down into two </a:t>
            </a:r>
            <a:r>
              <a:rPr lang="en-US" dirty="0" smtClean="0"/>
              <a:t>levels</a:t>
            </a:r>
          </a:p>
          <a:p>
            <a:pPr lvl="1"/>
            <a:r>
              <a:rPr lang="en-US" dirty="0" smtClean="0"/>
              <a:t>Computer </a:t>
            </a:r>
            <a:r>
              <a:rPr lang="en-US" dirty="0"/>
              <a:t>Science and </a:t>
            </a:r>
            <a:r>
              <a:rPr lang="en-US" dirty="0" smtClean="0"/>
              <a:t>Me (K–6)</a:t>
            </a:r>
          </a:p>
          <a:p>
            <a:pPr lvl="2"/>
            <a:r>
              <a:rPr lang="en-US" dirty="0" smtClean="0"/>
              <a:t>Integrating basic </a:t>
            </a:r>
            <a:r>
              <a:rPr lang="en-US" dirty="0"/>
              <a:t>skills in technology with simple ideas about computational thinking. </a:t>
            </a:r>
          </a:p>
          <a:p>
            <a:pPr lvl="1"/>
            <a:endParaRPr lang="en-US" dirty="0" smtClean="0"/>
          </a:p>
          <a:p>
            <a:pPr lvl="1"/>
            <a:r>
              <a:rPr lang="en-US" dirty="0" smtClean="0"/>
              <a:t>Computer </a:t>
            </a:r>
            <a:r>
              <a:rPr lang="en-US" dirty="0"/>
              <a:t>Science and </a:t>
            </a:r>
            <a:r>
              <a:rPr lang="en-US" dirty="0" smtClean="0"/>
              <a:t>Community (6–9)</a:t>
            </a:r>
            <a:endParaRPr lang="en-US" dirty="0"/>
          </a:p>
          <a:p>
            <a:pPr lvl="2"/>
            <a:r>
              <a:rPr lang="en-US" dirty="0" smtClean="0"/>
              <a:t>Using computational </a:t>
            </a:r>
            <a:r>
              <a:rPr lang="en-US" dirty="0"/>
              <a:t>thinking as a problem-solving tool.</a:t>
            </a:r>
          </a:p>
          <a:p>
            <a:endParaRPr lang="en-US" dirty="0"/>
          </a:p>
        </p:txBody>
      </p:sp>
    </p:spTree>
    <p:extLst>
      <p:ext uri="{BB962C8B-B14F-4D97-AF65-F5344CB8AC3E}">
        <p14:creationId xmlns:p14="http://schemas.microsoft.com/office/powerpoint/2010/main" val="4231954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a peek at the report at:</a:t>
            </a:r>
            <a:endParaRPr lang="en-US" dirty="0"/>
          </a:p>
        </p:txBody>
      </p:sp>
      <p:sp>
        <p:nvSpPr>
          <p:cNvPr id="3" name="Content Placeholder 2"/>
          <p:cNvSpPr>
            <a:spLocks noGrp="1"/>
          </p:cNvSpPr>
          <p:nvPr>
            <p:ph idx="1"/>
          </p:nvPr>
        </p:nvSpPr>
        <p:spPr/>
        <p:txBody>
          <a:bodyPr/>
          <a:lstStyle/>
          <a:p>
            <a:r>
              <a:rPr lang="en-US" dirty="0" smtClean="0"/>
              <a:t>K-8 Curriculum Special Issue</a:t>
            </a:r>
          </a:p>
          <a:p>
            <a:r>
              <a:rPr lang="en-US" dirty="0" smtClean="0">
                <a:hlinkClick r:id="rId2"/>
              </a:rPr>
              <a:t>http</a:t>
            </a:r>
            <a:r>
              <a:rPr lang="en-US" dirty="0">
                <a:hlinkClick r:id="rId2"/>
              </a:rPr>
              <a:t>://</a:t>
            </a:r>
            <a:r>
              <a:rPr lang="en-US" dirty="0" smtClean="0">
                <a:hlinkClick r:id="rId2"/>
              </a:rPr>
              <a:t>csta.acm.org/Curriculum/sub/CurrFiles/CS_K-8_Building_a_Foundation.pdf</a:t>
            </a:r>
            <a:endParaRPr lang="en-US" dirty="0" smtClean="0"/>
          </a:p>
          <a:p>
            <a:endParaRPr lang="en-US" dirty="0"/>
          </a:p>
          <a:p>
            <a:r>
              <a:rPr lang="en-US" dirty="0" smtClean="0"/>
              <a:t>K-12 Curriculum Document</a:t>
            </a:r>
          </a:p>
          <a:p>
            <a:r>
              <a:rPr lang="en-US" dirty="0">
                <a:hlinkClick r:id="rId3"/>
              </a:rPr>
              <a:t>http://</a:t>
            </a:r>
            <a:r>
              <a:rPr lang="en-US" dirty="0" smtClean="0">
                <a:hlinkClick r:id="rId3"/>
              </a:rPr>
              <a:t>csta.acm.org/Curriculum/sub/CurrFiles/CSTA_K-12_CSS.pdf</a:t>
            </a:r>
            <a:endParaRPr lang="en-US" dirty="0" smtClean="0"/>
          </a:p>
          <a:p>
            <a:endParaRPr lang="en-US"/>
          </a:p>
          <a:p>
            <a:endParaRPr lang="en-US" dirty="0"/>
          </a:p>
        </p:txBody>
      </p:sp>
    </p:spTree>
    <p:extLst>
      <p:ext uri="{BB962C8B-B14F-4D97-AF65-F5344CB8AC3E}">
        <p14:creationId xmlns:p14="http://schemas.microsoft.com/office/powerpoint/2010/main" val="35383927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CSTA Website</a:t>
            </a:r>
            <a:endParaRPr lang="en-US" dirty="0"/>
          </a:p>
        </p:txBody>
      </p:sp>
      <p:sp>
        <p:nvSpPr>
          <p:cNvPr id="3" name="Content Placeholder 2"/>
          <p:cNvSpPr>
            <a:spLocks noGrp="1"/>
          </p:cNvSpPr>
          <p:nvPr>
            <p:ph idx="1"/>
          </p:nvPr>
        </p:nvSpPr>
        <p:spPr/>
        <p:txBody>
          <a:bodyPr/>
          <a:lstStyle/>
          <a:p>
            <a:r>
              <a:rPr lang="en-US" dirty="0" smtClean="0">
                <a:hlinkClick r:id="rId2"/>
              </a:rPr>
              <a:t>http</a:t>
            </a:r>
            <a:r>
              <a:rPr lang="en-US" dirty="0">
                <a:hlinkClick r:id="rId2"/>
              </a:rPr>
              <a:t>://</a:t>
            </a:r>
            <a:r>
              <a:rPr lang="en-US" dirty="0" smtClean="0">
                <a:hlinkClick r:id="rId2"/>
              </a:rPr>
              <a:t>csta.acm.org/index.html</a:t>
            </a:r>
            <a:endParaRPr lang="en-US" dirty="0" smtClean="0"/>
          </a:p>
          <a:p>
            <a:endParaRPr lang="en-US" dirty="0"/>
          </a:p>
        </p:txBody>
      </p:sp>
    </p:spTree>
    <p:extLst>
      <p:ext uri="{BB962C8B-B14F-4D97-AF65-F5344CB8AC3E}">
        <p14:creationId xmlns:p14="http://schemas.microsoft.com/office/powerpoint/2010/main" val="117922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 Bits &amp; Bytes Newsletter</a:t>
            </a:r>
            <a:endParaRPr lang="en-US" dirty="0"/>
          </a:p>
        </p:txBody>
      </p:sp>
      <p:sp>
        <p:nvSpPr>
          <p:cNvPr id="3" name="Content Placeholder 2"/>
          <p:cNvSpPr>
            <a:spLocks noGrp="1"/>
          </p:cNvSpPr>
          <p:nvPr>
            <p:ph idx="1"/>
          </p:nvPr>
        </p:nvSpPr>
        <p:spPr>
          <a:xfrm>
            <a:off x="838200" y="1807361"/>
            <a:ext cx="7296355" cy="4517239"/>
          </a:xfrm>
        </p:spPr>
        <p:txBody>
          <a:bodyPr>
            <a:normAutofit lnSpcReduction="10000"/>
          </a:bodyPr>
          <a:lstStyle/>
          <a:p>
            <a:r>
              <a:rPr lang="en-US" dirty="0" smtClean="0">
                <a:hlinkClick r:id="rId2"/>
              </a:rPr>
              <a:t>http</a:t>
            </a:r>
            <a:r>
              <a:rPr lang="en-US" dirty="0">
                <a:hlinkClick r:id="rId2"/>
              </a:rPr>
              <a:t>://www.nsf.gov/cise/csbytes</a:t>
            </a:r>
            <a:r>
              <a:rPr lang="en-US" dirty="0" smtClean="0">
                <a:hlinkClick r:id="rId2"/>
              </a:rPr>
              <a:t>/</a:t>
            </a:r>
            <a:endParaRPr lang="en-US" dirty="0"/>
          </a:p>
          <a:p>
            <a:pPr marL="0" indent="0">
              <a:buNone/>
            </a:pPr>
            <a:r>
              <a:rPr lang="en-US" b="1" u="sng" dirty="0" smtClean="0"/>
              <a:t>Logic </a:t>
            </a:r>
            <a:r>
              <a:rPr lang="en-US" b="1" u="sng" dirty="0"/>
              <a:t>Exercise 2</a:t>
            </a:r>
            <a:endParaRPr lang="en-US" dirty="0"/>
          </a:p>
          <a:p>
            <a:pPr marL="0" indent="0">
              <a:buNone/>
            </a:pPr>
            <a:r>
              <a:rPr lang="en-US" dirty="0"/>
              <a:t>Ann has 281 Facebook friends. Sarah has 43 Facebook friends. Trey has more than twice the Facebook friends that Sarah has but less than half the Facebook friends Ann has. Jeff has 15 more Facebook friends than Trey. Deb has 64 fewer Facebook friends than Jeff. If Jan has more Facebook friends than Deb but less than Jeff,</a:t>
            </a:r>
          </a:p>
          <a:p>
            <a:pPr marL="0" lvl="0" indent="0">
              <a:buNone/>
            </a:pPr>
            <a:r>
              <a:rPr lang="en-US" dirty="0" smtClean="0"/>
              <a:t>What </a:t>
            </a:r>
            <a:r>
              <a:rPr lang="en-US" dirty="0"/>
              <a:t>are the possible numbers of Facebook friends that Jan has? ______________ </a:t>
            </a:r>
          </a:p>
          <a:p>
            <a:pPr marL="0" indent="0">
              <a:buNone/>
            </a:pPr>
            <a:r>
              <a:rPr lang="en-US" b="1" u="sng" dirty="0"/>
              <a:t>Class Discussion:</a:t>
            </a:r>
            <a:endParaRPr lang="en-US" dirty="0"/>
          </a:p>
          <a:p>
            <a:pPr marL="0" indent="0">
              <a:buNone/>
            </a:pPr>
            <a:r>
              <a:rPr lang="en-US" dirty="0"/>
              <a:t>How do you determine who is trustworthy in your real life? How do you determine who is trustworthy online? How are these the same/different?</a:t>
            </a:r>
          </a:p>
        </p:txBody>
      </p:sp>
    </p:spTree>
    <p:extLst>
      <p:ext uri="{BB962C8B-B14F-4D97-AF65-F5344CB8AC3E}">
        <p14:creationId xmlns:p14="http://schemas.microsoft.com/office/powerpoint/2010/main" val="3243000935"/>
      </p:ext>
    </p:extLst>
  </p:cSld>
  <p:clrMapOvr>
    <a:masterClrMapping/>
  </p:clrMapOvr>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Autumn</Template>
  <TotalTime>274</TotalTime>
  <Words>569</Words>
  <Application>Microsoft Office PowerPoint</Application>
  <PresentationFormat>On-screen Show (4:3)</PresentationFormat>
  <Paragraphs>101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Autumn</vt:lpstr>
      <vt:lpstr>Computer Science K–8: Building a Strong Foundation</vt:lpstr>
      <vt:lpstr>This presentation is on the web</vt:lpstr>
      <vt:lpstr>Motivation</vt:lpstr>
      <vt:lpstr>Possible Solution</vt:lpstr>
      <vt:lpstr>Kindergarten?</vt:lpstr>
      <vt:lpstr>Scratch &amp; Scratch Jr</vt:lpstr>
      <vt:lpstr>Virtual Manipulatives</vt:lpstr>
      <vt:lpstr>Bee-bots</vt:lpstr>
      <vt:lpstr>Computational Thinking</vt:lpstr>
      <vt:lpstr>Middle School Computer Science</vt:lpstr>
      <vt:lpstr>Thinking Myself</vt:lpstr>
      <vt:lpstr>EToys</vt:lpstr>
      <vt:lpstr>Programming Environments (Aimed at younger audiences)</vt:lpstr>
      <vt:lpstr>Game Creation Environments</vt:lpstr>
      <vt:lpstr>CSTA K-12 Curriculum</vt:lpstr>
      <vt:lpstr>CSTA K-12 Curriculum</vt:lpstr>
      <vt:lpstr>Take a peek at the report at:</vt:lpstr>
      <vt:lpstr>CSTA Website</vt:lpstr>
      <vt:lpstr>CS Bits &amp; Bytes Newsletter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Science K–8: Building a Strong Foundation</dc:title>
  <dc:creator>Adrienne Decker</dc:creator>
  <cp:lastModifiedBy>Adrienne Decker</cp:lastModifiedBy>
  <cp:revision>12</cp:revision>
  <dcterms:created xsi:type="dcterms:W3CDTF">2012-10-09T13:07:13Z</dcterms:created>
  <dcterms:modified xsi:type="dcterms:W3CDTF">2012-10-12T01:01:06Z</dcterms:modified>
</cp:coreProperties>
</file>